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5"/>
  </p:notesMasterIdLst>
  <p:sldIdLst>
    <p:sldId id="256" r:id="rId2"/>
    <p:sldId id="275" r:id="rId3"/>
    <p:sldId id="257" r:id="rId4"/>
    <p:sldId id="266" r:id="rId5"/>
    <p:sldId id="269" r:id="rId6"/>
    <p:sldId id="260" r:id="rId7"/>
    <p:sldId id="270" r:id="rId8"/>
    <p:sldId id="271" r:id="rId9"/>
    <p:sldId id="272" r:id="rId10"/>
    <p:sldId id="276" r:id="rId11"/>
    <p:sldId id="273" r:id="rId12"/>
    <p:sldId id="280" r:id="rId13"/>
    <p:sldId id="281" r:id="rId14"/>
    <p:sldId id="279" r:id="rId15"/>
    <p:sldId id="264" r:id="rId16"/>
    <p:sldId id="278" r:id="rId17"/>
    <p:sldId id="277" r:id="rId18"/>
    <p:sldId id="261" r:id="rId19"/>
    <p:sldId id="265" r:id="rId20"/>
    <p:sldId id="258" r:id="rId21"/>
    <p:sldId id="262" r:id="rId22"/>
    <p:sldId id="259" r:id="rId23"/>
    <p:sldId id="267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CC00"/>
    <a:srgbClr val="66FF99"/>
    <a:srgbClr val="FF6600"/>
    <a:srgbClr val="FFFF00"/>
    <a:srgbClr val="FF0000"/>
    <a:srgbClr val="B0151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528" autoAdjust="0"/>
    <p:restoredTop sz="85631" autoAdjust="0"/>
  </p:normalViewPr>
  <p:slideViewPr>
    <p:cSldViewPr snapToGrid="0">
      <p:cViewPr>
        <p:scale>
          <a:sx n="80" d="100"/>
          <a:sy n="80" d="100"/>
        </p:scale>
        <p:origin x="133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E4DBFF-DBAF-4F52-8F66-C6D61FA8E8A1}" type="datetimeFigureOut">
              <a:rPr lang="en-US" smtClean="0"/>
              <a:t>9/22/2016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CC4601-0FFB-4B28-A1D2-FD7B20964E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6102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Hi Everyone</a:t>
            </a:r>
          </a:p>
          <a:p>
            <a:r>
              <a:rPr lang="en-US" baseline="0" dirty="0" smtClean="0"/>
              <a:t>I am Maroof </a:t>
            </a:r>
            <a:endParaRPr lang="en-US" baseline="0" dirty="0" smtClean="0"/>
          </a:p>
          <a:p>
            <a:r>
              <a:rPr lang="en-US" baseline="0" dirty="0" smtClean="0"/>
              <a:t>Today I will be talking about my project </a:t>
            </a:r>
            <a:r>
              <a:rPr lang="en-US" baseline="0" dirty="0" smtClean="0">
                <a:sym typeface="Wingdings" panose="05000000000000000000" pitchFamily="2" charset="2"/>
              </a:rPr>
              <a:t> The simulated smart car with reinforcement learning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CC4601-0FFB-4B28-A1D2-FD7B20964ED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08743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We</a:t>
            </a:r>
            <a:r>
              <a:rPr lang="en-US" baseline="0" dirty="0" smtClean="0"/>
              <a:t> have a trail showing the path of initial car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Police block him and find that the course of action has changed 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If tries the optimal path multiple time, if this is not possible it as mentioned previously randomly moves to another state thereby aiding in completing the task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CC4601-0FFB-4B28-A1D2-FD7B20964ED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0265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 consider another scenario that would not be possible</a:t>
            </a:r>
            <a:r>
              <a:rPr lang="en-US" baseline="0" dirty="0" smtClean="0"/>
              <a:t> to train. </a:t>
            </a:r>
          </a:p>
          <a:p>
            <a:r>
              <a:rPr lang="en-US" baseline="0" dirty="0" smtClean="0"/>
              <a:t>The money and jail reward/punishment are integral to making the value space and one</a:t>
            </a:r>
          </a:p>
          <a:p>
            <a:r>
              <a:rPr lang="en-US" baseline="0" dirty="0" smtClean="0"/>
              <a:t>Cannot simply the previous strategy</a:t>
            </a:r>
          </a:p>
          <a:p>
            <a:r>
              <a:rPr lang="en-US" baseline="0" dirty="0" smtClean="0"/>
              <a:t>I thought of a way of doing this without ANY ADDITIONAL TRAINING</a:t>
            </a:r>
          </a:p>
          <a:p>
            <a:r>
              <a:rPr lang="en-US" baseline="0" dirty="0" smtClean="0"/>
              <a:t>Just take the matrix representation of value function and apply linear transformations</a:t>
            </a:r>
          </a:p>
          <a:p>
            <a:r>
              <a:rPr lang="en-US" baseline="0" dirty="0" smtClean="0"/>
              <a:t>Results are pretty conclusive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CC4601-0FFB-4B28-A1D2-FD7B20964ED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953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 have successfully lowered training times</a:t>
            </a:r>
          </a:p>
          <a:p>
            <a:r>
              <a:rPr lang="en-US" dirty="0" smtClean="0"/>
              <a:t>Found</a:t>
            </a:r>
            <a:r>
              <a:rPr lang="en-US" baseline="0" dirty="0" smtClean="0"/>
              <a:t> strategies to bypass training for dynamic cases</a:t>
            </a:r>
          </a:p>
          <a:p>
            <a:r>
              <a:rPr lang="en-US" baseline="0" dirty="0" smtClean="0"/>
              <a:t>Further work will look to extend these efficiencies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CC4601-0FFB-4B28-A1D2-FD7B20964ED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8292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 have successfully lowered training times</a:t>
            </a:r>
          </a:p>
          <a:p>
            <a:r>
              <a:rPr lang="en-US" dirty="0" smtClean="0"/>
              <a:t>Found</a:t>
            </a:r>
            <a:r>
              <a:rPr lang="en-US" baseline="0" dirty="0" smtClean="0"/>
              <a:t> strategies to bypass training for dynamic cases</a:t>
            </a:r>
          </a:p>
          <a:p>
            <a:r>
              <a:rPr lang="en-US" baseline="0" dirty="0" smtClean="0"/>
              <a:t>Further work will look to extend these efficiencies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CC4601-0FFB-4B28-A1D2-FD7B20964ED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8644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Reinforcement</a:t>
            </a:r>
            <a:r>
              <a:rPr lang="en-US" baseline="0" dirty="0" smtClean="0"/>
              <a:t> Learning has gotten a lot of publicity recently with alpha go and advances in robotics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Application</a:t>
            </a:r>
            <a:r>
              <a:rPr lang="en-US" baseline="0" dirty="0" smtClean="0"/>
              <a:t> </a:t>
            </a:r>
            <a:r>
              <a:rPr lang="en-US" baseline="0" dirty="0" smtClean="0"/>
              <a:t>of RL is in fields where conventional learning is just too complex 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The system needs to learn by interacting with the environment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RL systems have been known to figure out complex game of GO or even robot movement</a:t>
            </a:r>
          </a:p>
          <a:p>
            <a:pPr marL="171450" indent="-171450">
              <a:buFontTx/>
              <a:buChar char="-"/>
            </a:pP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smtClean="0"/>
              <a:t>My motivation is to start from first principles and update algorithm to make it more efficient</a:t>
            </a:r>
            <a:endParaRPr lang="en-US" dirty="0" smtClean="0"/>
          </a:p>
          <a:p>
            <a:r>
              <a:rPr lang="en-US" dirty="0" smtClean="0"/>
              <a:t>=================================================</a:t>
            </a:r>
          </a:p>
          <a:p>
            <a:r>
              <a:rPr lang="en-US" dirty="0" smtClean="0"/>
              <a:t>The motivation</a:t>
            </a:r>
            <a:r>
              <a:rPr lang="en-US" baseline="0" dirty="0" smtClean="0"/>
              <a:t> for this project comes from projects such as </a:t>
            </a:r>
          </a:p>
          <a:p>
            <a:r>
              <a:rPr lang="en-US" baseline="0" dirty="0" smtClean="0"/>
              <a:t>Recent alpha-go, various robotics projects where reinforcement learning was used. </a:t>
            </a:r>
          </a:p>
          <a:p>
            <a:r>
              <a:rPr lang="en-US" baseline="0" dirty="0" smtClean="0"/>
              <a:t>All of these examples have one thing in common</a:t>
            </a:r>
          </a:p>
          <a:p>
            <a:r>
              <a:rPr lang="en-US" baseline="0" dirty="0" smtClean="0"/>
              <a:t>The systems above learn through interaction with their environment and do not have rules specifying the correct action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CC4601-0FFB-4B28-A1D2-FD7B20964ED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0603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Take for example a</a:t>
            </a:r>
            <a:r>
              <a:rPr lang="en-US" baseline="0" dirty="0" smtClean="0"/>
              <a:t> mouse trying to find food and not become it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It does not know anything about its environment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Hence it needs to making steps to adjoining grid states 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And will only stop either when it gets the cheese to dies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And in so doing create a value matrix that will show it the optimal path to follow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CC4601-0FFB-4B28-A1D2-FD7B20964ED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4131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The two modes of RL</a:t>
            </a:r>
            <a:r>
              <a:rPr lang="en-US" baseline="0" dirty="0" smtClean="0"/>
              <a:t> is exploration and exploitation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Take the example on the right, 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The mouse found a path to the lower reward, if it chooses to exploit this path only it will never find the big cheese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We should allow the mouse of make random walks to figure out the terrain and permeate the initial reward to all states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CC4601-0FFB-4B28-A1D2-FD7B20964ED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9546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 smtClean="0"/>
              <a:t>- We start with a reward</a:t>
            </a:r>
            <a:r>
              <a:rPr lang="en-US" baseline="0" dirty="0" smtClean="0"/>
              <a:t> system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this gets passed into a simulator, which is my </a:t>
            </a:r>
            <a:r>
              <a:rPr lang="en-US" baseline="0" dirty="0" err="1" smtClean="0"/>
              <a:t>pygame</a:t>
            </a:r>
            <a:r>
              <a:rPr lang="en-US" baseline="0" dirty="0" smtClean="0"/>
              <a:t> 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Through transitions of the car we are learning the environment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Finally we find the optimal </a:t>
            </a:r>
            <a:r>
              <a:rPr lang="en-US" baseline="0" dirty="0" err="1" smtClean="0"/>
              <a:t>stategy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smtClean="0"/>
              <a:t>This strategy is applied back the </a:t>
            </a:r>
            <a:r>
              <a:rPr lang="en-US" baseline="0" dirty="0" err="1" smtClean="0"/>
              <a:t>pygame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dirty="0" smtClean="0"/>
              <a:t>First implementation</a:t>
            </a:r>
            <a:r>
              <a:rPr lang="en-US" baseline="0" dirty="0" smtClean="0"/>
              <a:t> is defining a matrix implementation of grid-action states 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Second implementation is taking a 3D representation of obstacle, our and police car, 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 and training it on two layers of a neural net </a:t>
            </a:r>
          </a:p>
          <a:p>
            <a:pPr marL="0" indent="0">
              <a:buFontTx/>
              <a:buNone/>
            </a:pPr>
            <a:r>
              <a:rPr lang="en-US" baseline="0" dirty="0" smtClean="0"/>
              <a:t>- After training we get a decision as output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CC4601-0FFB-4B28-A1D2-FD7B20964ED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1051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smtClean="0"/>
              <a:t>The supposedly smart car needs to go to the bank and avoid jail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It is not supposed to hit the houses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What you can see that during training it </a:t>
            </a:r>
            <a:r>
              <a:rPr lang="en-US" baseline="0" smtClean="0"/>
              <a:t>is hitting 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smtClean="0"/>
              <a:t>You can see that the car is literally hitting all the obstacles (negative weights) 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and it has no idea of where to go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This initial random motion will get smoother when it reaches either of the end states (cash money or </a:t>
            </a:r>
            <a:r>
              <a:rPr lang="en-US" baseline="0" dirty="0" err="1" smtClean="0"/>
              <a:t>jailHouse</a:t>
            </a:r>
            <a:r>
              <a:rPr lang="en-US" baseline="0" dirty="0" smtClean="0"/>
              <a:t>)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This training occurs thousands of time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CC4601-0FFB-4B28-A1D2-FD7B20964ED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696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this case the car</a:t>
            </a:r>
            <a:r>
              <a:rPr lang="en-US" baseline="0" dirty="0" smtClean="0"/>
              <a:t> has figured out where to go </a:t>
            </a:r>
          </a:p>
          <a:p>
            <a:r>
              <a:rPr lang="en-US" baseline="0" dirty="0" smtClean="0"/>
              <a:t>And no matter what the starting point it, it finds the optimal route to get there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CC4601-0FFB-4B28-A1D2-FD7B20964ED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7401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To make things</a:t>
            </a:r>
            <a:r>
              <a:rPr lang="en-US" baseline="0" dirty="0" smtClean="0"/>
              <a:t> more interesting lets introduce a dynamic entity to interact with our car</a:t>
            </a:r>
          </a:p>
          <a:p>
            <a:r>
              <a:rPr lang="en-US" baseline="0" dirty="0" smtClean="0"/>
              <a:t>- Generic way to do this is for each transition of the cyan car we would have trained a model</a:t>
            </a:r>
          </a:p>
          <a:p>
            <a:r>
              <a:rPr lang="en-US" dirty="0" smtClean="0"/>
              <a:t>- This</a:t>
            </a:r>
            <a:r>
              <a:rPr lang="en-US" baseline="0" dirty="0" smtClean="0"/>
              <a:t> seemed like a huge time drain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CC4601-0FFB-4B28-A1D2-FD7B20964ED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8428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My solution is to forgo training </a:t>
            </a:r>
            <a:r>
              <a:rPr lang="en-US" dirty="0" err="1" smtClean="0"/>
              <a:t>altogather</a:t>
            </a:r>
            <a:endParaRPr lang="en-US" dirty="0" smtClean="0"/>
          </a:p>
          <a:p>
            <a:r>
              <a:rPr lang="en-US" dirty="0" smtClean="0"/>
              <a:t>For</a:t>
            </a:r>
            <a:r>
              <a:rPr lang="en-US" baseline="0" dirty="0" smtClean="0"/>
              <a:t> visualization purposes think the police as distorting the reward matrix</a:t>
            </a:r>
          </a:p>
          <a:p>
            <a:r>
              <a:rPr lang="en-US" baseline="0" dirty="0" smtClean="0"/>
              <a:t>This will affect our car since it will always avoid these depression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CC4601-0FFB-4B28-A1D2-FD7B20964ED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1362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9/22/2016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9/22/2016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9/22/2016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9/22/2016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9/22/2016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9/22/2016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9/22/2016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9/22/2016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9/22/2016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9/22/2016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9/22/2016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9/22/2016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9/22/2016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9/22/2016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9/22/2016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9/22/2016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9/22/2016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9/22/2016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9.jpe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gi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gif"/><Relationship Id="rId3" Type="http://schemas.openxmlformats.org/officeDocument/2006/relationships/image" Target="../media/image24.png"/><Relationship Id="rId7" Type="http://schemas.openxmlformats.org/officeDocument/2006/relationships/image" Target="../media/image14.gif"/><Relationship Id="rId12" Type="http://schemas.openxmlformats.org/officeDocument/2006/relationships/image" Target="../media/image3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0.png"/><Relationship Id="rId5" Type="http://schemas.openxmlformats.org/officeDocument/2006/relationships/image" Target="../media/image25.jpg"/><Relationship Id="rId10" Type="http://schemas.openxmlformats.org/officeDocument/2006/relationships/image" Target="../media/image29.png"/><Relationship Id="rId4" Type="http://schemas.openxmlformats.org/officeDocument/2006/relationships/hyperlink" Target="mailto:maroof.hk@gmail.com" TargetMode="External"/><Relationship Id="rId9" Type="http://schemas.openxmlformats.org/officeDocument/2006/relationships/image" Target="../media/image28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4" y="1447800"/>
            <a:ext cx="10025663" cy="3329581"/>
          </a:xfrm>
        </p:spPr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Simulated Smart Car</a:t>
            </a:r>
            <a:br>
              <a:rPr lang="en-US" dirty="0" smtClean="0">
                <a:solidFill>
                  <a:srgbClr val="FFFF00"/>
                </a:solidFill>
              </a:rPr>
            </a:br>
            <a:r>
              <a:rPr lang="en-US" sz="2400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with </a:t>
            </a:r>
            <a:r>
              <a:rPr lang="en-US" sz="4800" dirty="0" smtClean="0">
                <a:solidFill>
                  <a:schemeClr val="tx1"/>
                </a:solidFill>
              </a:rPr>
              <a:t>Reinforcement </a:t>
            </a:r>
            <a:r>
              <a:rPr lang="en-US" sz="4800" dirty="0" smtClean="0">
                <a:solidFill>
                  <a:schemeClr val="tx1"/>
                </a:solidFill>
              </a:rPr>
              <a:t>Learning</a:t>
            </a:r>
            <a:r>
              <a:rPr lang="en-US" sz="5400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	</a:t>
            </a:r>
            <a:endParaRPr lang="en-US" sz="5400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4" y="4933244"/>
            <a:ext cx="8825658" cy="861420"/>
          </a:xfrm>
        </p:spPr>
        <p:txBody>
          <a:bodyPr>
            <a:normAutofit/>
          </a:bodyPr>
          <a:lstStyle/>
          <a:p>
            <a:r>
              <a:rPr lang="en-US" sz="2800" dirty="0" smtClean="0"/>
              <a:t>Maroof </a:t>
            </a:r>
            <a:r>
              <a:rPr lang="en-US" sz="2800" dirty="0" smtClean="0"/>
              <a:t>H. Khan</a:t>
            </a:r>
            <a:endParaRPr lang="en-US" sz="2800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1018307" y="4943635"/>
            <a:ext cx="3512127" cy="0"/>
          </a:xfrm>
          <a:prstGeom prst="line">
            <a:avLst/>
          </a:prstGeom>
          <a:ln w="38100">
            <a:solidFill>
              <a:schemeClr val="tx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018307" y="2930236"/>
            <a:ext cx="0" cy="2003008"/>
          </a:xfrm>
          <a:prstGeom prst="line">
            <a:avLst/>
          </a:prstGeom>
          <a:ln w="38100">
            <a:solidFill>
              <a:schemeClr val="tx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6213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1029" y="296854"/>
            <a:ext cx="9404723" cy="1400530"/>
          </a:xfrm>
        </p:spPr>
        <p:txBody>
          <a:bodyPr/>
          <a:lstStyle/>
          <a:p>
            <a:r>
              <a:rPr lang="en-US" sz="4800" dirty="0" smtClean="0">
                <a:solidFill>
                  <a:srgbClr val="FFFF00"/>
                </a:solidFill>
              </a:rPr>
              <a:t>Dynamic Environment Update</a:t>
            </a:r>
            <a:endParaRPr lang="en-US" sz="4800" dirty="0">
              <a:solidFill>
                <a:srgbClr val="FFFF00"/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2091822" y="1364776"/>
            <a:ext cx="4527342" cy="758484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2178651" y="1525258"/>
            <a:ext cx="1043697" cy="415640"/>
          </a:xfrm>
          <a:prstGeom prst="roundRect">
            <a:avLst/>
          </a:prstGeom>
          <a:solidFill>
            <a:srgbClr val="FFC000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bg1">
                    <a:lumMod val="95000"/>
                    <a:lumOff val="5000"/>
                  </a:schemeClr>
                </a:solidFill>
              </a:rPr>
              <a:t>Simulator</a:t>
            </a:r>
            <a:endParaRPr lang="en-US" sz="1400" b="1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5401430" y="1519798"/>
            <a:ext cx="1063174" cy="409138"/>
          </a:xfrm>
          <a:prstGeom prst="round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bg1">
                    <a:lumMod val="95000"/>
                    <a:lumOff val="5000"/>
                  </a:schemeClr>
                </a:solidFill>
              </a:rPr>
              <a:t>Learner</a:t>
            </a:r>
            <a:endParaRPr lang="en-US" sz="1400" b="1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767075" y="1579189"/>
            <a:ext cx="10438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chemeClr val="accent4">
                    <a:lumMod val="50000"/>
                  </a:schemeClr>
                </a:solidFill>
              </a:rPr>
              <a:t>transitions</a:t>
            </a:r>
            <a:endParaRPr lang="en-US" sz="1400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3385166" y="1758012"/>
            <a:ext cx="370335" cy="1"/>
          </a:xfrm>
          <a:prstGeom prst="straightConnector1">
            <a:avLst/>
          </a:prstGeom>
          <a:ln w="57150"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4882638" y="1741581"/>
            <a:ext cx="370335" cy="1"/>
          </a:xfrm>
          <a:prstGeom prst="straightConnector1">
            <a:avLst/>
          </a:prstGeom>
          <a:ln w="57150"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1691583" y="1751350"/>
            <a:ext cx="370335" cy="1"/>
          </a:xfrm>
          <a:prstGeom prst="straightConnector1">
            <a:avLst/>
          </a:prstGeom>
          <a:ln w="57150"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6747248" y="1735993"/>
            <a:ext cx="370335" cy="1"/>
          </a:xfrm>
          <a:prstGeom prst="straightConnector1">
            <a:avLst/>
          </a:prstGeom>
          <a:ln w="57150"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ounded Rectangle 11"/>
          <p:cNvSpPr/>
          <p:nvPr/>
        </p:nvSpPr>
        <p:spPr>
          <a:xfrm>
            <a:off x="362572" y="1496762"/>
            <a:ext cx="1159144" cy="459436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tx1"/>
                </a:solidFill>
              </a:rPr>
              <a:t>Reward </a:t>
            </a:r>
          </a:p>
          <a:p>
            <a:pPr algn="ctr"/>
            <a:r>
              <a:rPr lang="en-US" sz="1400" b="1" dirty="0" smtClean="0">
                <a:solidFill>
                  <a:schemeClr val="tx1"/>
                </a:solidFill>
              </a:rPr>
              <a:t>System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7163891" y="1425271"/>
            <a:ext cx="997719" cy="530928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tx1"/>
                </a:solidFill>
              </a:rPr>
              <a:t>Strategy</a:t>
            </a:r>
            <a:endParaRPr lang="en-US" sz="1400" b="1" dirty="0">
              <a:solidFill>
                <a:schemeClr val="tx1"/>
              </a:solidFill>
            </a:endParaRPr>
          </a:p>
        </p:txBody>
      </p:sp>
      <p:cxnSp>
        <p:nvCxnSpPr>
          <p:cNvPr id="14" name="Curved Connector 13"/>
          <p:cNvCxnSpPr>
            <a:stCxn id="17" idx="1"/>
            <a:endCxn id="12" idx="2"/>
          </p:cNvCxnSpPr>
          <p:nvPr/>
        </p:nvCxnSpPr>
        <p:spPr>
          <a:xfrm rot="10800000">
            <a:off x="942144" y="1956199"/>
            <a:ext cx="2950440" cy="788289"/>
          </a:xfrm>
          <a:prstGeom prst="curvedConnector2">
            <a:avLst/>
          </a:prstGeom>
          <a:ln w="57150">
            <a:solidFill>
              <a:schemeClr val="bg2">
                <a:lumMod val="60000"/>
                <a:lumOff val="4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urved Connector 14"/>
          <p:cNvCxnSpPr>
            <a:stCxn id="13" idx="2"/>
            <a:endCxn id="17" idx="3"/>
          </p:cNvCxnSpPr>
          <p:nvPr/>
        </p:nvCxnSpPr>
        <p:spPr>
          <a:xfrm rot="5400000">
            <a:off x="5790917" y="872653"/>
            <a:ext cx="788288" cy="2955380"/>
          </a:xfrm>
          <a:prstGeom prst="curvedConnector2">
            <a:avLst/>
          </a:prstGeom>
          <a:ln w="57150">
            <a:solidFill>
              <a:schemeClr val="tx1">
                <a:lumMod val="9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808908" y="2836648"/>
            <a:ext cx="8915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/>
              <a:t>Change</a:t>
            </a:r>
            <a:endParaRPr lang="en-US" sz="1400" b="1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2584" y="2337673"/>
            <a:ext cx="814787" cy="813628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7117583" y="2628081"/>
            <a:ext cx="20247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Update </a:t>
            </a:r>
          </a:p>
          <a:p>
            <a:r>
              <a:rPr lang="en-US" sz="1400" b="1" dirty="0" smtClean="0"/>
              <a:t>Opponent</a:t>
            </a:r>
            <a:endParaRPr lang="en-US" sz="1400" b="1" dirty="0"/>
          </a:p>
        </p:txBody>
      </p:sp>
      <p:sp>
        <p:nvSpPr>
          <p:cNvPr id="20" name="Rounded Rectangle 19"/>
          <p:cNvSpPr/>
          <p:nvPr/>
        </p:nvSpPr>
        <p:spPr>
          <a:xfrm>
            <a:off x="112734" y="1227551"/>
            <a:ext cx="8621833" cy="210250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2415" y="4261805"/>
            <a:ext cx="4077097" cy="2344331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541" y="4261806"/>
            <a:ext cx="4077097" cy="2344331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1163981" y="3654928"/>
            <a:ext cx="33602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FF00"/>
                </a:solidFill>
              </a:rPr>
              <a:t>Without</a:t>
            </a:r>
            <a:r>
              <a:rPr lang="en-US" sz="2800" dirty="0" smtClean="0"/>
              <a:t> Obstacles</a:t>
            </a:r>
            <a:endParaRPr lang="en-US" sz="2800" dirty="0"/>
          </a:p>
        </p:txBody>
      </p:sp>
      <p:sp>
        <p:nvSpPr>
          <p:cNvPr id="31" name="TextBox 30"/>
          <p:cNvSpPr txBox="1"/>
          <p:nvPr/>
        </p:nvSpPr>
        <p:spPr>
          <a:xfrm>
            <a:off x="7662750" y="3654928"/>
            <a:ext cx="27847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FF00"/>
                </a:solidFill>
              </a:rPr>
              <a:t>With</a:t>
            </a:r>
            <a:r>
              <a:rPr lang="en-US" sz="280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2800" dirty="0" smtClean="0"/>
              <a:t>Obstacles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076345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1369" y="1227552"/>
            <a:ext cx="5492998" cy="547281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0638" y="254577"/>
            <a:ext cx="9404723" cy="1400530"/>
          </a:xfrm>
        </p:spPr>
        <p:txBody>
          <a:bodyPr/>
          <a:lstStyle/>
          <a:p>
            <a:r>
              <a:rPr lang="en-US" sz="4800" dirty="0" smtClean="0">
                <a:solidFill>
                  <a:srgbClr val="FFFF00"/>
                </a:solidFill>
              </a:rPr>
              <a:t>Dynamic Environment Update</a:t>
            </a:r>
            <a:endParaRPr lang="en-US" sz="48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8520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1420" y="223404"/>
            <a:ext cx="10827641" cy="1400530"/>
          </a:xfrm>
        </p:spPr>
        <p:txBody>
          <a:bodyPr/>
          <a:lstStyle/>
          <a:p>
            <a:r>
              <a:rPr lang="en-US" sz="4800" dirty="0" smtClean="0">
                <a:solidFill>
                  <a:srgbClr val="FFFF00"/>
                </a:solidFill>
              </a:rPr>
              <a:t>Change Reward State </a:t>
            </a:r>
            <a:br>
              <a:rPr lang="en-US" sz="4800" dirty="0" smtClean="0">
                <a:solidFill>
                  <a:srgbClr val="FFFF00"/>
                </a:solidFill>
              </a:rPr>
            </a:br>
            <a:r>
              <a:rPr lang="en-US" sz="4800" u="sng" dirty="0" smtClean="0">
                <a:solidFill>
                  <a:schemeClr val="accent4">
                    <a:lumMod val="20000"/>
                    <a:lumOff val="80000"/>
                  </a:schemeClr>
                </a:solidFill>
              </a:rPr>
              <a:t>without</a:t>
            </a:r>
            <a:r>
              <a:rPr lang="en-US" sz="4800" dirty="0" smtClean="0">
                <a:solidFill>
                  <a:srgbClr val="FFFF00"/>
                </a:solidFill>
              </a:rPr>
              <a:t> any training</a:t>
            </a:r>
            <a:endParaRPr lang="en-US" sz="4800" dirty="0">
              <a:solidFill>
                <a:srgbClr val="FFFF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421" y="1995055"/>
            <a:ext cx="3505504" cy="282632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0584" y="1995055"/>
            <a:ext cx="3505505" cy="2826328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7847979" y="2951693"/>
            <a:ext cx="15263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Grid States</a:t>
            </a:r>
            <a:endParaRPr lang="en-US" sz="2000" dirty="0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0686301" y="2272809"/>
            <a:ext cx="11031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Actions</a:t>
            </a:r>
            <a:endParaRPr lang="en-US" dirty="0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  <p:grpSp>
        <p:nvGrpSpPr>
          <p:cNvPr id="71" name="Group 70"/>
          <p:cNvGrpSpPr/>
          <p:nvPr/>
        </p:nvGrpSpPr>
        <p:grpSpPr>
          <a:xfrm>
            <a:off x="9336888" y="2526135"/>
            <a:ext cx="2219430" cy="1444509"/>
            <a:chOff x="8431251" y="3598525"/>
            <a:chExt cx="2219430" cy="1444509"/>
          </a:xfrm>
        </p:grpSpPr>
        <p:sp>
          <p:nvSpPr>
            <p:cNvPr id="6" name="Trapezoid 5"/>
            <p:cNvSpPr/>
            <p:nvPr/>
          </p:nvSpPr>
          <p:spPr>
            <a:xfrm rot="5400000">
              <a:off x="8818712" y="3211065"/>
              <a:ext cx="1444509" cy="2219429"/>
            </a:xfrm>
            <a:prstGeom prst="trapezoid">
              <a:avLst>
                <a:gd name="adj" fmla="val 18214"/>
              </a:avLst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Connector 12"/>
            <p:cNvCxnSpPr/>
            <p:nvPr/>
          </p:nvCxnSpPr>
          <p:spPr>
            <a:xfrm>
              <a:off x="8738678" y="3627486"/>
              <a:ext cx="0" cy="1382213"/>
            </a:xfrm>
            <a:prstGeom prst="line">
              <a:avLst/>
            </a:prstGeom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9664211" y="3749393"/>
              <a:ext cx="0" cy="1147413"/>
            </a:xfrm>
            <a:prstGeom prst="line">
              <a:avLst/>
            </a:prstGeom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9058055" y="3689472"/>
              <a:ext cx="0" cy="1274413"/>
            </a:xfrm>
            <a:prstGeom prst="line">
              <a:avLst/>
            </a:prstGeom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9341652" y="3696534"/>
              <a:ext cx="0" cy="1239108"/>
            </a:xfrm>
            <a:prstGeom prst="line">
              <a:avLst/>
            </a:prstGeom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9989684" y="3792772"/>
              <a:ext cx="0" cy="1073426"/>
            </a:xfrm>
            <a:prstGeom prst="line">
              <a:avLst/>
            </a:prstGeom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10307734" y="3828553"/>
              <a:ext cx="0" cy="992830"/>
            </a:xfrm>
            <a:prstGeom prst="line">
              <a:avLst/>
            </a:prstGeom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stCxn id="6" idx="0"/>
            </p:cNvCxnSpPr>
            <p:nvPr/>
          </p:nvCxnSpPr>
          <p:spPr>
            <a:xfrm flipH="1" flipV="1">
              <a:off x="8431253" y="4318591"/>
              <a:ext cx="2219428" cy="2189"/>
            </a:xfrm>
            <a:prstGeom prst="line">
              <a:avLst/>
            </a:prstGeom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 flipH="1" flipV="1">
              <a:off x="8431251" y="4072478"/>
              <a:ext cx="2209389" cy="98505"/>
            </a:xfrm>
            <a:prstGeom prst="line">
              <a:avLst/>
            </a:prstGeom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 flipH="1" flipV="1">
              <a:off x="8431251" y="3828553"/>
              <a:ext cx="2209390" cy="177830"/>
            </a:xfrm>
            <a:prstGeom prst="line">
              <a:avLst/>
            </a:prstGeom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 flipH="1">
              <a:off x="8431251" y="4484544"/>
              <a:ext cx="2209389" cy="107850"/>
            </a:xfrm>
            <a:prstGeom prst="line">
              <a:avLst/>
            </a:prstGeom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 flipH="1">
              <a:off x="8439795" y="4649891"/>
              <a:ext cx="2200845" cy="179786"/>
            </a:xfrm>
            <a:prstGeom prst="line">
              <a:avLst/>
            </a:prstGeom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Trapezoid 67"/>
            <p:cNvSpPr/>
            <p:nvPr/>
          </p:nvSpPr>
          <p:spPr>
            <a:xfrm rot="5400000">
              <a:off x="8771649" y="4042945"/>
              <a:ext cx="249055" cy="323753"/>
            </a:xfrm>
            <a:prstGeom prst="trapezoid">
              <a:avLst>
                <a:gd name="adj" fmla="val 7313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Trapezoid 68"/>
            <p:cNvSpPr/>
            <p:nvPr/>
          </p:nvSpPr>
          <p:spPr>
            <a:xfrm rot="5400000">
              <a:off x="10057156" y="4072193"/>
              <a:ext cx="180191" cy="320964"/>
            </a:xfrm>
            <a:prstGeom prst="trapezoid">
              <a:avLst>
                <a:gd name="adj" fmla="val 5411"/>
              </a:avLst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2" name="Group 71"/>
          <p:cNvGrpSpPr/>
          <p:nvPr/>
        </p:nvGrpSpPr>
        <p:grpSpPr>
          <a:xfrm rot="10800000">
            <a:off x="9437058" y="5036609"/>
            <a:ext cx="2219430" cy="1444509"/>
            <a:chOff x="8431251" y="3598525"/>
            <a:chExt cx="2219430" cy="1444509"/>
          </a:xfrm>
        </p:grpSpPr>
        <p:sp>
          <p:nvSpPr>
            <p:cNvPr id="73" name="Trapezoid 72"/>
            <p:cNvSpPr/>
            <p:nvPr/>
          </p:nvSpPr>
          <p:spPr>
            <a:xfrm rot="5400000">
              <a:off x="8818712" y="3211065"/>
              <a:ext cx="1444509" cy="2219429"/>
            </a:xfrm>
            <a:prstGeom prst="trapezoid">
              <a:avLst>
                <a:gd name="adj" fmla="val 18214"/>
              </a:avLst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4" name="Straight Connector 73"/>
            <p:cNvCxnSpPr/>
            <p:nvPr/>
          </p:nvCxnSpPr>
          <p:spPr>
            <a:xfrm>
              <a:off x="8738678" y="3627486"/>
              <a:ext cx="0" cy="1382213"/>
            </a:xfrm>
            <a:prstGeom prst="line">
              <a:avLst/>
            </a:prstGeom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>
              <a:off x="9664211" y="3749393"/>
              <a:ext cx="0" cy="1147413"/>
            </a:xfrm>
            <a:prstGeom prst="line">
              <a:avLst/>
            </a:prstGeom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>
              <a:off x="9058055" y="3689472"/>
              <a:ext cx="0" cy="1274413"/>
            </a:xfrm>
            <a:prstGeom prst="line">
              <a:avLst/>
            </a:prstGeom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>
              <a:off x="9341652" y="3696534"/>
              <a:ext cx="0" cy="1239108"/>
            </a:xfrm>
            <a:prstGeom prst="line">
              <a:avLst/>
            </a:prstGeom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>
              <a:off x="9989684" y="3792772"/>
              <a:ext cx="0" cy="1073426"/>
            </a:xfrm>
            <a:prstGeom prst="line">
              <a:avLst/>
            </a:prstGeom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/>
          </p:nvCxnSpPr>
          <p:spPr>
            <a:xfrm>
              <a:off x="10307734" y="3828553"/>
              <a:ext cx="0" cy="992830"/>
            </a:xfrm>
            <a:prstGeom prst="line">
              <a:avLst/>
            </a:prstGeom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>
              <a:stCxn id="73" idx="0"/>
            </p:cNvCxnSpPr>
            <p:nvPr/>
          </p:nvCxnSpPr>
          <p:spPr>
            <a:xfrm flipH="1" flipV="1">
              <a:off x="8431253" y="4318591"/>
              <a:ext cx="2219428" cy="2189"/>
            </a:xfrm>
            <a:prstGeom prst="line">
              <a:avLst/>
            </a:prstGeom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/>
            <p:nvPr/>
          </p:nvCxnSpPr>
          <p:spPr>
            <a:xfrm flipH="1" flipV="1">
              <a:off x="8431251" y="4072478"/>
              <a:ext cx="2209389" cy="98505"/>
            </a:xfrm>
            <a:prstGeom prst="line">
              <a:avLst/>
            </a:prstGeom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/>
            <p:nvPr/>
          </p:nvCxnSpPr>
          <p:spPr>
            <a:xfrm flipH="1" flipV="1">
              <a:off x="8431251" y="3828553"/>
              <a:ext cx="2209390" cy="177830"/>
            </a:xfrm>
            <a:prstGeom prst="line">
              <a:avLst/>
            </a:prstGeom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/>
          </p:nvCxnSpPr>
          <p:spPr>
            <a:xfrm flipH="1">
              <a:off x="8431251" y="4484544"/>
              <a:ext cx="2209389" cy="107850"/>
            </a:xfrm>
            <a:prstGeom prst="line">
              <a:avLst/>
            </a:prstGeom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/>
            <p:nvPr/>
          </p:nvCxnSpPr>
          <p:spPr>
            <a:xfrm flipH="1">
              <a:off x="8439795" y="4649891"/>
              <a:ext cx="2200845" cy="179786"/>
            </a:xfrm>
            <a:prstGeom prst="line">
              <a:avLst/>
            </a:prstGeom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Trapezoid 84"/>
            <p:cNvSpPr/>
            <p:nvPr/>
          </p:nvSpPr>
          <p:spPr>
            <a:xfrm rot="5400000">
              <a:off x="8771649" y="4042945"/>
              <a:ext cx="249055" cy="323753"/>
            </a:xfrm>
            <a:prstGeom prst="trapezoid">
              <a:avLst>
                <a:gd name="adj" fmla="val 7313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Trapezoid 85"/>
            <p:cNvSpPr/>
            <p:nvPr/>
          </p:nvSpPr>
          <p:spPr>
            <a:xfrm rot="5400000">
              <a:off x="10057156" y="4072193"/>
              <a:ext cx="180191" cy="320964"/>
            </a:xfrm>
            <a:prstGeom prst="trapezoid">
              <a:avLst>
                <a:gd name="adj" fmla="val 5411"/>
              </a:avLst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7" name="Down Arrow 86"/>
          <p:cNvSpPr/>
          <p:nvPr/>
        </p:nvSpPr>
        <p:spPr>
          <a:xfrm>
            <a:off x="11233760" y="3987780"/>
            <a:ext cx="322558" cy="973933"/>
          </a:xfrm>
          <a:prstGeom prst="downArrow">
            <a:avLst/>
          </a:prstGeom>
          <a:solidFill>
            <a:schemeClr val="tx1"/>
          </a:solidFill>
          <a:ln>
            <a:solidFill>
              <a:schemeClr val="tx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TextBox 87"/>
          <p:cNvSpPr txBox="1"/>
          <p:nvPr/>
        </p:nvSpPr>
        <p:spPr>
          <a:xfrm>
            <a:off x="8056172" y="4196342"/>
            <a:ext cx="32928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Apply transformation</a:t>
            </a:r>
            <a:endParaRPr lang="en-US" sz="2400" b="1" dirty="0"/>
          </a:p>
        </p:txBody>
      </p:sp>
      <p:grpSp>
        <p:nvGrpSpPr>
          <p:cNvPr id="8" name="Group 7"/>
          <p:cNvGrpSpPr/>
          <p:nvPr/>
        </p:nvGrpSpPr>
        <p:grpSpPr>
          <a:xfrm>
            <a:off x="3060465" y="5386664"/>
            <a:ext cx="2072367" cy="848435"/>
            <a:chOff x="3134814" y="5424457"/>
            <a:chExt cx="1923953" cy="848435"/>
          </a:xfrm>
        </p:grpSpPr>
        <p:sp>
          <p:nvSpPr>
            <p:cNvPr id="7" name="Rectangle 6"/>
            <p:cNvSpPr/>
            <p:nvPr/>
          </p:nvSpPr>
          <p:spPr>
            <a:xfrm>
              <a:off x="3230880" y="5424457"/>
              <a:ext cx="1780085" cy="843139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3134814" y="5441895"/>
              <a:ext cx="192395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/>
                <a:t>No Training</a:t>
              </a:r>
            </a:p>
            <a:p>
              <a:pPr algn="ctr"/>
              <a:r>
                <a:rPr lang="en-US" sz="2400" dirty="0" smtClean="0"/>
                <a:t>Required!</a:t>
              </a:r>
              <a:endParaRPr lang="en-US" sz="2400" dirty="0"/>
            </a:p>
          </p:txBody>
        </p:sp>
      </p:grpSp>
      <p:sp>
        <p:nvSpPr>
          <p:cNvPr id="9" name="Bent Arrow 8"/>
          <p:cNvSpPr/>
          <p:nvPr/>
        </p:nvSpPr>
        <p:spPr>
          <a:xfrm rot="10800000" flipH="1">
            <a:off x="1466195" y="4961712"/>
            <a:ext cx="1310674" cy="1273387"/>
          </a:xfrm>
          <a:prstGeom prst="bentArrow">
            <a:avLst>
              <a:gd name="adj1" fmla="val 15623"/>
              <a:gd name="adj2" fmla="val 32316"/>
              <a:gd name="adj3" fmla="val 25000"/>
              <a:gd name="adj4" fmla="val 12949"/>
            </a:avLst>
          </a:prstGeom>
          <a:solidFill>
            <a:schemeClr val="tx1">
              <a:lumMod val="85000"/>
            </a:schemeClr>
          </a:solidFill>
          <a:ln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5" name="Bent Arrow 44"/>
          <p:cNvSpPr/>
          <p:nvPr/>
        </p:nvSpPr>
        <p:spPr>
          <a:xfrm rot="5400000" flipH="1">
            <a:off x="5443826" y="4789113"/>
            <a:ext cx="1022515" cy="1273387"/>
          </a:xfrm>
          <a:prstGeom prst="bentArrow">
            <a:avLst>
              <a:gd name="adj1" fmla="val 18529"/>
              <a:gd name="adj2" fmla="val 39973"/>
              <a:gd name="adj3" fmla="val 25000"/>
              <a:gd name="adj4" fmla="val 12949"/>
            </a:avLst>
          </a:prstGeom>
          <a:solidFill>
            <a:schemeClr val="tx1">
              <a:lumMod val="85000"/>
            </a:schemeClr>
          </a:solidFill>
          <a:ln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3374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644236" y="365787"/>
            <a:ext cx="9404723" cy="1400530"/>
          </a:xfrm>
        </p:spPr>
        <p:txBody>
          <a:bodyPr/>
          <a:lstStyle/>
          <a:p>
            <a:r>
              <a:rPr lang="en-US" sz="4800" dirty="0" smtClean="0">
                <a:solidFill>
                  <a:srgbClr val="FFFF00"/>
                </a:solidFill>
              </a:rPr>
              <a:t>Applications</a:t>
            </a:r>
            <a:endParaRPr lang="en-US" sz="4800" dirty="0">
              <a:solidFill>
                <a:srgbClr val="FFFF00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103312" y="2052919"/>
            <a:ext cx="9937727" cy="1376082"/>
          </a:xfrm>
        </p:spPr>
        <p:txBody>
          <a:bodyPr>
            <a:normAutofit/>
          </a:bodyPr>
          <a:lstStyle/>
          <a:p>
            <a:r>
              <a:rPr lang="en-US" sz="2800" dirty="0" smtClean="0"/>
              <a:t>Apply updated algorithm to autonomous robots</a:t>
            </a:r>
          </a:p>
          <a:p>
            <a:r>
              <a:rPr lang="en-US" sz="2800" dirty="0" smtClean="0"/>
              <a:t>Use </a:t>
            </a:r>
            <a:r>
              <a:rPr lang="en-US" sz="2800" i="1" dirty="0" smtClean="0"/>
              <a:t>Inverse RL </a:t>
            </a:r>
            <a:r>
              <a:rPr lang="en-US" sz="2800" dirty="0" smtClean="0"/>
              <a:t>to train robot faster</a:t>
            </a:r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1237424" y="4002205"/>
            <a:ext cx="9937727" cy="29655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n-US" sz="2200" u="sng" dirty="0" smtClean="0"/>
              <a:t>References</a:t>
            </a:r>
            <a:r>
              <a:rPr lang="en-US" sz="2200" dirty="0" smtClean="0"/>
              <a:t>: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200" dirty="0" smtClean="0"/>
              <a:t>R. Sutton, A. </a:t>
            </a:r>
            <a:r>
              <a:rPr lang="en-US" sz="2200" dirty="0" err="1" smtClean="0"/>
              <a:t>Barto</a:t>
            </a:r>
            <a:r>
              <a:rPr lang="en-US" sz="2200" dirty="0" smtClean="0"/>
              <a:t>, Reinforcement Learning: An Introduction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200" dirty="0" smtClean="0"/>
              <a:t>S. Levine, Z. </a:t>
            </a:r>
            <a:r>
              <a:rPr lang="en-US" sz="2200" dirty="0" err="1" smtClean="0"/>
              <a:t>Popovic</a:t>
            </a:r>
            <a:r>
              <a:rPr lang="en-US" sz="2200" dirty="0" smtClean="0"/>
              <a:t>, V. </a:t>
            </a:r>
            <a:r>
              <a:rPr lang="en-US" sz="2200" dirty="0" err="1" smtClean="0"/>
              <a:t>Koltun</a:t>
            </a:r>
            <a:r>
              <a:rPr lang="en-US" sz="2200" dirty="0" smtClean="0"/>
              <a:t>,  “Future Construction for Inverse Reinforcement Learning”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200" dirty="0" smtClean="0"/>
              <a:t>L. Lin, “Programming Robots Using Reinforcement Learning and Teaching”, AAAI Proceedings, </a:t>
            </a:r>
            <a:r>
              <a:rPr lang="en-US" sz="2200" dirty="0" err="1" smtClean="0"/>
              <a:t>vol</a:t>
            </a:r>
            <a:r>
              <a:rPr lang="en-US" sz="2200" dirty="0" smtClean="0"/>
              <a:t> 92, 781-786 (1991)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2800" dirty="0" smtClean="0"/>
          </a:p>
          <a:p>
            <a:pPr marL="0" indent="0">
              <a:buFont typeface="Wingdings 3" charset="2"/>
              <a:buNone/>
            </a:pPr>
            <a:endParaRPr lang="en-US" sz="2800" dirty="0" smtClean="0"/>
          </a:p>
          <a:p>
            <a:endParaRPr lang="en-US" sz="2800" dirty="0" smtClean="0"/>
          </a:p>
          <a:p>
            <a:endParaRPr lang="en-US" sz="2800" dirty="0" smtClean="0"/>
          </a:p>
        </p:txBody>
      </p:sp>
      <p:cxnSp>
        <p:nvCxnSpPr>
          <p:cNvPr id="6" name="Straight Connector 5"/>
          <p:cNvCxnSpPr/>
          <p:nvPr/>
        </p:nvCxnSpPr>
        <p:spPr>
          <a:xfrm>
            <a:off x="1103312" y="3892477"/>
            <a:ext cx="0" cy="245955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H="1">
            <a:off x="1103312" y="3892477"/>
            <a:ext cx="661422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1964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602" y="305759"/>
            <a:ext cx="9404723" cy="1400530"/>
          </a:xfrm>
        </p:spPr>
        <p:txBody>
          <a:bodyPr/>
          <a:lstStyle/>
          <a:p>
            <a:r>
              <a:rPr lang="en-US" sz="4800" dirty="0" smtClean="0">
                <a:solidFill>
                  <a:schemeClr val="tx1"/>
                </a:solidFill>
              </a:rPr>
              <a:t>Maroof H. Khan</a:t>
            </a:r>
            <a:endParaRPr lang="en-US" sz="4800" dirty="0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9911" y="2658089"/>
            <a:ext cx="662822" cy="52525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1559" y="3287251"/>
            <a:ext cx="579526" cy="49978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681085" y="2686409"/>
            <a:ext cx="357181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 smtClean="0">
                <a:solidFill>
                  <a:schemeClr val="tx1">
                    <a:lumMod val="75000"/>
                  </a:schemeClr>
                </a:solidFill>
                <a:hlinkClick r:id="rId4"/>
              </a:rPr>
              <a:t>maroof.hk@gmail.com</a:t>
            </a:r>
            <a:endParaRPr lang="en-US" sz="2800" u="sng" dirty="0" smtClean="0">
              <a:solidFill>
                <a:schemeClr val="tx1">
                  <a:lumMod val="75000"/>
                </a:schemeClr>
              </a:solidFill>
            </a:endParaRPr>
          </a:p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724781" y="3332740"/>
            <a:ext cx="21130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/</a:t>
            </a:r>
            <a:r>
              <a:rPr lang="en-US" sz="24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in/</a:t>
            </a:r>
            <a:r>
              <a:rPr lang="en-US" sz="2400" dirty="0" err="1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maroofhk</a:t>
            </a:r>
            <a:endParaRPr lang="en-US" sz="2400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8741" y="2141898"/>
            <a:ext cx="2381391" cy="3477171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0" y="5959752"/>
            <a:ext cx="12192000" cy="91086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892" y="5880504"/>
            <a:ext cx="1634484" cy="96506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8222" y="6104692"/>
            <a:ext cx="1679818" cy="49698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4827" y="6105916"/>
            <a:ext cx="2094434" cy="62057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7592" y="6105916"/>
            <a:ext cx="590414" cy="59041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7358" y="3815352"/>
            <a:ext cx="712495" cy="71249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543" y="3348211"/>
            <a:ext cx="915982" cy="613636"/>
          </a:xfrm>
          <a:prstGeom prst="rect">
            <a:avLst/>
          </a:prstGeom>
        </p:spPr>
      </p:pic>
      <p:grpSp>
        <p:nvGrpSpPr>
          <p:cNvPr id="19" name="Group 18"/>
          <p:cNvGrpSpPr/>
          <p:nvPr/>
        </p:nvGrpSpPr>
        <p:grpSpPr>
          <a:xfrm>
            <a:off x="4980782" y="4473428"/>
            <a:ext cx="785647" cy="757983"/>
            <a:chOff x="909287" y="4452792"/>
            <a:chExt cx="868582" cy="868582"/>
          </a:xfrm>
        </p:grpSpPr>
        <p:sp>
          <p:nvSpPr>
            <p:cNvPr id="10" name="Rectangle 9"/>
            <p:cNvSpPr/>
            <p:nvPr/>
          </p:nvSpPr>
          <p:spPr>
            <a:xfrm>
              <a:off x="1158240" y="4657344"/>
              <a:ext cx="407223" cy="45110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9287" y="4452792"/>
              <a:ext cx="868582" cy="868582"/>
            </a:xfrm>
            <a:prstGeom prst="rect">
              <a:avLst/>
            </a:prstGeom>
          </p:spPr>
        </p:pic>
      </p:grpSp>
      <p:sp>
        <p:nvSpPr>
          <p:cNvPr id="20" name="TextBox 19"/>
          <p:cNvSpPr txBox="1"/>
          <p:nvPr/>
        </p:nvSpPr>
        <p:spPr>
          <a:xfrm>
            <a:off x="5697647" y="3911297"/>
            <a:ext cx="34836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github.com/</a:t>
            </a:r>
            <a:r>
              <a:rPr lang="en-US" sz="2400" dirty="0" err="1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maroofhk</a:t>
            </a:r>
            <a:endParaRPr lang="en-US" sz="2400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732381" y="4609398"/>
            <a:ext cx="30075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m</a:t>
            </a:r>
            <a:r>
              <a:rPr lang="en-US" sz="24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aroofhk.github.io</a:t>
            </a:r>
            <a:endParaRPr lang="en-US" sz="2400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0" y="5906697"/>
            <a:ext cx="2155292" cy="3959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Technology used: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4930917" y="1952431"/>
            <a:ext cx="14414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tx1">
                    <a:lumMod val="75000"/>
                  </a:schemeClr>
                </a:solidFill>
              </a:rPr>
              <a:t>Contact</a:t>
            </a:r>
            <a:endParaRPr lang="en-US" sz="2800" dirty="0">
              <a:solidFill>
                <a:schemeClr val="tx1">
                  <a:lumMod val="75000"/>
                </a:schemeClr>
              </a:solidFill>
            </a:endParaRPr>
          </a:p>
        </p:txBody>
      </p:sp>
      <p:cxnSp>
        <p:nvCxnSpPr>
          <p:cNvPr id="27" name="Straight Connector 26"/>
          <p:cNvCxnSpPr/>
          <p:nvPr/>
        </p:nvCxnSpPr>
        <p:spPr>
          <a:xfrm>
            <a:off x="4930917" y="2468597"/>
            <a:ext cx="0" cy="2762814"/>
          </a:xfrm>
          <a:prstGeom prst="line">
            <a:avLst/>
          </a:prstGeom>
          <a:ln w="381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H="1">
            <a:off x="4960708" y="2452038"/>
            <a:ext cx="2097384" cy="16559"/>
          </a:xfrm>
          <a:prstGeom prst="line">
            <a:avLst/>
          </a:prstGeom>
          <a:ln w="381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243093" y="2031679"/>
            <a:ext cx="20120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tx1">
                    <a:lumMod val="75000"/>
                  </a:schemeClr>
                </a:solidFill>
              </a:rPr>
              <a:t>Background</a:t>
            </a:r>
            <a:endParaRPr lang="en-US" sz="2800" dirty="0">
              <a:solidFill>
                <a:schemeClr val="tx1">
                  <a:lumMod val="75000"/>
                </a:schemeClr>
              </a:solidFill>
            </a:endParaRPr>
          </a:p>
        </p:txBody>
      </p:sp>
      <p:cxnSp>
        <p:nvCxnSpPr>
          <p:cNvPr id="33" name="Straight Connector 32"/>
          <p:cNvCxnSpPr/>
          <p:nvPr/>
        </p:nvCxnSpPr>
        <p:spPr>
          <a:xfrm flipH="1">
            <a:off x="260692" y="2482518"/>
            <a:ext cx="2097384" cy="16559"/>
          </a:xfrm>
          <a:prstGeom prst="line">
            <a:avLst/>
          </a:prstGeom>
          <a:ln w="381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391" y="2427717"/>
            <a:ext cx="1073753" cy="1073753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1507146" y="2761676"/>
            <a:ext cx="32560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PhD, Applied Physics</a:t>
            </a:r>
            <a:endParaRPr lang="en-US" sz="2400" dirty="0"/>
          </a:p>
        </p:txBody>
      </p:sp>
      <p:sp>
        <p:nvSpPr>
          <p:cNvPr id="38" name="TextBox 37"/>
          <p:cNvSpPr txBox="1"/>
          <p:nvPr/>
        </p:nvSpPr>
        <p:spPr>
          <a:xfrm>
            <a:off x="1421957" y="3416414"/>
            <a:ext cx="31822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Technical Analyst</a:t>
            </a:r>
          </a:p>
          <a:p>
            <a:r>
              <a:rPr lang="en-US" sz="2000" dirty="0" smtClean="0"/>
              <a:t>Optical scanner systems</a:t>
            </a:r>
            <a:endParaRPr lang="en-US" sz="2000" dirty="0"/>
          </a:p>
        </p:txBody>
      </p:sp>
      <p:cxnSp>
        <p:nvCxnSpPr>
          <p:cNvPr id="40" name="Straight Connector 39"/>
          <p:cNvCxnSpPr/>
          <p:nvPr/>
        </p:nvCxnSpPr>
        <p:spPr>
          <a:xfrm>
            <a:off x="243093" y="2499077"/>
            <a:ext cx="0" cy="2762814"/>
          </a:xfrm>
          <a:prstGeom prst="line">
            <a:avLst/>
          </a:prstGeom>
          <a:ln w="381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0476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819650" y="3124200"/>
            <a:ext cx="265329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 smtClean="0"/>
              <a:t>EXTRA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034217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 smtClean="0">
                <a:solidFill>
                  <a:srgbClr val="FFFF00"/>
                </a:solidFill>
              </a:rPr>
              <a:t>Thanks:</a:t>
            </a:r>
            <a:endParaRPr lang="en-US" sz="4800" dirty="0">
              <a:solidFill>
                <a:srgbClr val="FFFF00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103312" y="2052918"/>
            <a:ext cx="9937727" cy="4195481"/>
          </a:xfrm>
        </p:spPr>
        <p:txBody>
          <a:bodyPr>
            <a:normAutofit/>
          </a:bodyPr>
          <a:lstStyle/>
          <a:p>
            <a:r>
              <a:rPr lang="en-US" sz="2800" dirty="0" smtClean="0"/>
              <a:t>Metis Team:</a:t>
            </a:r>
          </a:p>
          <a:p>
            <a:pPr lvl="1"/>
            <a:r>
              <a:rPr lang="en-US" sz="2600" dirty="0" smtClean="0"/>
              <a:t>Brian Lucena</a:t>
            </a:r>
          </a:p>
          <a:p>
            <a:pPr lvl="1"/>
            <a:r>
              <a:rPr lang="en-US" sz="2600" dirty="0" smtClean="0"/>
              <a:t>Andrew Blevins</a:t>
            </a:r>
          </a:p>
          <a:p>
            <a:pPr lvl="1"/>
            <a:r>
              <a:rPr lang="en-US" sz="2600" dirty="0" smtClean="0"/>
              <a:t>Ramesh Sampath</a:t>
            </a:r>
          </a:p>
          <a:p>
            <a:pPr lvl="1"/>
            <a:r>
              <a:rPr lang="en-US" sz="2600" dirty="0" smtClean="0"/>
              <a:t>Andrew Savage</a:t>
            </a:r>
          </a:p>
          <a:p>
            <a:pPr lvl="1"/>
            <a:r>
              <a:rPr lang="en-US" sz="2600" dirty="0" smtClean="0"/>
              <a:t>Heather Lockhart</a:t>
            </a:r>
          </a:p>
          <a:p>
            <a:pPr lvl="1"/>
            <a:r>
              <a:rPr lang="en-US" sz="4000" b="1" dirty="0" smtClean="0">
                <a:solidFill>
                  <a:srgbClr val="00B050"/>
                </a:solidFill>
              </a:rPr>
              <a:t>Metis SF Cohort 3 Gang!</a:t>
            </a:r>
          </a:p>
        </p:txBody>
      </p:sp>
    </p:spTree>
    <p:extLst>
      <p:ext uri="{BB962C8B-B14F-4D97-AF65-F5344CB8AC3E}">
        <p14:creationId xmlns:p14="http://schemas.microsoft.com/office/powerpoint/2010/main" val="3788656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 smtClean="0">
                <a:solidFill>
                  <a:srgbClr val="FFFF00"/>
                </a:solidFill>
              </a:rPr>
              <a:t>Further work</a:t>
            </a:r>
            <a:endParaRPr lang="en-US" sz="4800" dirty="0">
              <a:solidFill>
                <a:srgbClr val="FFFF00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103312" y="2052918"/>
            <a:ext cx="9937727" cy="4195481"/>
          </a:xfrm>
        </p:spPr>
        <p:txBody>
          <a:bodyPr>
            <a:normAutofit/>
          </a:bodyPr>
          <a:lstStyle/>
          <a:p>
            <a:r>
              <a:rPr lang="en-US" sz="2800" dirty="0" smtClean="0"/>
              <a:t>Look into shortening training time even further</a:t>
            </a:r>
          </a:p>
          <a:p>
            <a:r>
              <a:rPr lang="en-US" sz="2800" dirty="0" smtClean="0"/>
              <a:t>Distort value function for any configuration of states</a:t>
            </a:r>
          </a:p>
          <a:p>
            <a:r>
              <a:rPr lang="en-US" sz="2800" dirty="0" smtClean="0"/>
              <a:t>Look into applying this to </a:t>
            </a:r>
            <a:r>
              <a:rPr lang="en-US" sz="2800" b="1" dirty="0" smtClean="0">
                <a:solidFill>
                  <a:schemeClr val="accent3"/>
                </a:solidFill>
              </a:rPr>
              <a:t>Inverse Reinforcement Learning</a:t>
            </a:r>
          </a:p>
          <a:p>
            <a:r>
              <a:rPr lang="en-US" sz="2800" dirty="0" smtClean="0">
                <a:solidFill>
                  <a:schemeClr val="tx1">
                    <a:lumMod val="95000"/>
                  </a:schemeClr>
                </a:solidFill>
              </a:rPr>
              <a:t>Make the game look better!</a:t>
            </a:r>
            <a:endParaRPr lang="en-US" sz="2800" dirty="0">
              <a:solidFill>
                <a:schemeClr val="tx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5546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about dynamic situations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81195" y="1614257"/>
            <a:ext cx="8946541" cy="4195481"/>
          </a:xfrm>
        </p:spPr>
        <p:txBody>
          <a:bodyPr/>
          <a:lstStyle/>
          <a:p>
            <a:r>
              <a:rPr lang="en-US" dirty="0" smtClean="0"/>
              <a:t>Strategy 1: Train for all contingencies</a:t>
            </a:r>
          </a:p>
          <a:p>
            <a:r>
              <a:rPr lang="en-US" dirty="0" smtClean="0"/>
              <a:t>Strategy 2: Dynamically update q-matrix with negative rewards</a:t>
            </a:r>
          </a:p>
          <a:p>
            <a:r>
              <a:rPr lang="en-US" dirty="0" smtClean="0"/>
              <a:t>Example: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</a:t>
            </a:r>
          </a:p>
          <a:p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316" y="2821843"/>
            <a:ext cx="5000625" cy="20193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4887" y="2821843"/>
            <a:ext cx="4924425" cy="20193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574973" y="3106882"/>
            <a:ext cx="270163" cy="187036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2161309" y="2821843"/>
            <a:ext cx="363682" cy="357775"/>
          </a:xfrm>
          <a:prstGeom prst="ellipse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7528213" y="2749107"/>
            <a:ext cx="363682" cy="357775"/>
          </a:xfrm>
          <a:prstGeom prst="ellipse">
            <a:avLst/>
          </a:prstGeom>
          <a:noFill/>
          <a:ln w="28575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2524991" y="2590290"/>
            <a:ext cx="955964" cy="317634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3480955" y="2590290"/>
            <a:ext cx="3699163" cy="1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endCxn id="8" idx="1"/>
          </p:cNvCxnSpPr>
          <p:nvPr/>
        </p:nvCxnSpPr>
        <p:spPr>
          <a:xfrm>
            <a:off x="7180118" y="2586571"/>
            <a:ext cx="401355" cy="214931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1306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Improvements	</a:t>
            </a:r>
            <a:br>
              <a:rPr lang="en-US" dirty="0" smtClean="0"/>
            </a:br>
            <a:r>
              <a:rPr lang="en-US" dirty="0" smtClean="0"/>
              <a:t>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Apply pixel level data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4288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9807" y="240129"/>
            <a:ext cx="9404723" cy="1400530"/>
          </a:xfrm>
        </p:spPr>
        <p:txBody>
          <a:bodyPr/>
          <a:lstStyle/>
          <a:p>
            <a:r>
              <a:rPr lang="en-US" sz="4800" dirty="0" smtClean="0">
                <a:solidFill>
                  <a:srgbClr val="FFFF00"/>
                </a:solidFill>
              </a:rPr>
              <a:t>Motivation </a:t>
            </a:r>
            <a:r>
              <a:rPr lang="en-US" sz="3200" dirty="0" smtClean="0">
                <a:solidFill>
                  <a:schemeClr val="tx1"/>
                </a:solidFill>
              </a:rPr>
              <a:t>for using </a:t>
            </a:r>
            <a:r>
              <a:rPr lang="en-US" sz="4800" dirty="0" smtClean="0">
                <a:solidFill>
                  <a:srgbClr val="FFFF00"/>
                </a:solidFill>
              </a:rPr>
              <a:t>Reinforcement Learning</a:t>
            </a:r>
            <a:endParaRPr lang="en-US" sz="4800" dirty="0">
              <a:solidFill>
                <a:srgbClr val="FFFF00"/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1290504" y="5415357"/>
            <a:ext cx="8946541" cy="1369907"/>
          </a:xfrm>
        </p:spPr>
        <p:txBody>
          <a:bodyPr>
            <a:normAutofit/>
          </a:bodyPr>
          <a:lstStyle/>
          <a:p>
            <a:r>
              <a:rPr lang="en-US" sz="2800" dirty="0" smtClean="0"/>
              <a:t>Start from first principles</a:t>
            </a:r>
          </a:p>
          <a:p>
            <a:r>
              <a:rPr lang="en-US" sz="2800" dirty="0" smtClean="0"/>
              <a:t>Update algorithm to increase learning efficiency</a:t>
            </a:r>
            <a:endParaRPr lang="en-US" sz="28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033" y="2257832"/>
            <a:ext cx="3815069" cy="235189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1329" y="2257832"/>
            <a:ext cx="3815069" cy="235189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1625" y="2257832"/>
            <a:ext cx="3815069" cy="235189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4483" y="4643424"/>
            <a:ext cx="1061605" cy="27834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466088" y="4621063"/>
            <a:ext cx="6399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tx1">
                    <a:lumMod val="95000"/>
                  </a:schemeClr>
                </a:solidFill>
              </a:rPr>
              <a:t>2016</a:t>
            </a:r>
            <a:endParaRPr lang="en-US" dirty="0">
              <a:solidFill>
                <a:schemeClr val="tx1">
                  <a:lumMod val="95000"/>
                </a:schemeClr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2210" y="4615441"/>
            <a:ext cx="1823325" cy="51326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479786" y="4665354"/>
            <a:ext cx="6399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tx1">
                    <a:lumMod val="95000"/>
                  </a:schemeClr>
                </a:solidFill>
              </a:rPr>
              <a:t>2014</a:t>
            </a:r>
            <a:endParaRPr lang="en-US" dirty="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759727" y="4660681"/>
            <a:ext cx="22669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tx1">
                    <a:lumMod val="75000"/>
                  </a:schemeClr>
                </a:solidFill>
              </a:rPr>
              <a:t>Italian Inst. Tech </a:t>
            </a:r>
            <a:r>
              <a:rPr lang="en-US" sz="1600" dirty="0" smtClean="0">
                <a:solidFill>
                  <a:schemeClr val="tx1">
                    <a:lumMod val="95000"/>
                  </a:schemeClr>
                </a:solidFill>
              </a:rPr>
              <a:t>2010</a:t>
            </a:r>
            <a:endParaRPr lang="en-US" sz="1600" dirty="0">
              <a:solidFill>
                <a:schemeClr val="tx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8712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212389" cy="1400530"/>
          </a:xfrm>
        </p:spPr>
        <p:txBody>
          <a:bodyPr/>
          <a:lstStyle/>
          <a:p>
            <a:r>
              <a:rPr lang="en-US" sz="4800" dirty="0" smtClean="0">
                <a:solidFill>
                  <a:schemeClr val="tx1"/>
                </a:solidFill>
              </a:rPr>
              <a:t>Two modes </a:t>
            </a:r>
            <a:endParaRPr lang="en-US" sz="4800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09913" y="4929012"/>
            <a:ext cx="7973403" cy="4195481"/>
          </a:xfrm>
        </p:spPr>
        <p:txBody>
          <a:bodyPr/>
          <a:lstStyle/>
          <a:p>
            <a:r>
              <a:rPr lang="en-US" dirty="0" smtClean="0"/>
              <a:t>Even if the optimal strategy is found we will have exploration available.</a:t>
            </a:r>
          </a:p>
          <a:p>
            <a:r>
              <a:rPr lang="en-US" dirty="0" smtClean="0"/>
              <a:t>After learning is done we have explored all avenues we have optimal strategy [get to cheese in shortest number of steps, avoiding the cat]</a:t>
            </a:r>
          </a:p>
        </p:txBody>
      </p:sp>
      <p:sp>
        <p:nvSpPr>
          <p:cNvPr id="40" name="Rectangle 39"/>
          <p:cNvSpPr/>
          <p:nvPr/>
        </p:nvSpPr>
        <p:spPr>
          <a:xfrm>
            <a:off x="1724755" y="3765365"/>
            <a:ext cx="1060097" cy="847373"/>
          </a:xfrm>
          <a:prstGeom prst="rect">
            <a:avLst/>
          </a:prstGeom>
          <a:solidFill>
            <a:schemeClr val="tx1">
              <a:lumMod val="7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4906120" y="2045547"/>
            <a:ext cx="1051066" cy="876643"/>
          </a:xfrm>
          <a:prstGeom prst="rect">
            <a:avLst/>
          </a:prstGeom>
          <a:solidFill>
            <a:schemeClr val="tx1">
              <a:lumMod val="7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3846490" y="3739805"/>
            <a:ext cx="1051066" cy="872814"/>
          </a:xfrm>
          <a:prstGeom prst="rect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B0F0"/>
                </a:solidFill>
              </a:rPr>
              <a:t>Agent</a:t>
            </a:r>
            <a:endParaRPr lang="en-US" b="1" dirty="0">
              <a:solidFill>
                <a:srgbClr val="00B0F0"/>
              </a:solidFill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1724756" y="2038964"/>
            <a:ext cx="1051066" cy="871348"/>
          </a:xfrm>
          <a:prstGeom prst="rect">
            <a:avLst/>
          </a:prstGeom>
          <a:solidFill>
            <a:schemeClr val="tx1">
              <a:lumMod val="7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1724756" y="2912674"/>
            <a:ext cx="1051066" cy="852692"/>
          </a:xfrm>
          <a:prstGeom prst="rect">
            <a:avLst/>
          </a:prstGeom>
          <a:solidFill>
            <a:schemeClr val="tx1">
              <a:lumMod val="7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rgbClr val="FF0000"/>
                </a:solidFill>
              </a:rPr>
              <a:t>-100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3841975" y="2898976"/>
            <a:ext cx="1051066" cy="855879"/>
          </a:xfrm>
          <a:prstGeom prst="rect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rgbClr val="00B050"/>
                </a:solidFill>
              </a:rPr>
              <a:t>50</a:t>
            </a:r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>
            <a:off x="4911972" y="2912674"/>
            <a:ext cx="1048030" cy="855879"/>
          </a:xfrm>
          <a:prstGeom prst="rect">
            <a:avLst/>
          </a:prstGeom>
          <a:solidFill>
            <a:schemeClr val="tx1">
              <a:lumMod val="7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3839405" y="2043097"/>
            <a:ext cx="1051066" cy="872814"/>
          </a:xfrm>
          <a:prstGeom prst="rect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00B050"/>
                </a:solidFill>
              </a:rPr>
              <a:t>100</a:t>
            </a:r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4915476" y="3767695"/>
            <a:ext cx="1060097" cy="847373"/>
          </a:xfrm>
          <a:prstGeom prst="rect">
            <a:avLst/>
          </a:prstGeom>
          <a:solidFill>
            <a:schemeClr val="tx1">
              <a:lumMod val="7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00B050"/>
                </a:solidFill>
              </a:rPr>
              <a:t>0</a:t>
            </a:r>
            <a:endParaRPr lang="en-US"/>
          </a:p>
        </p:txBody>
      </p:sp>
      <p:sp>
        <p:nvSpPr>
          <p:cNvPr id="60" name="Rectangle 59"/>
          <p:cNvSpPr/>
          <p:nvPr/>
        </p:nvSpPr>
        <p:spPr>
          <a:xfrm>
            <a:off x="2778192" y="2045547"/>
            <a:ext cx="1051066" cy="876643"/>
          </a:xfrm>
          <a:prstGeom prst="rect">
            <a:avLst/>
          </a:prstGeom>
          <a:solidFill>
            <a:schemeClr val="tx1">
              <a:lumMod val="7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/>
          <p:cNvSpPr/>
          <p:nvPr/>
        </p:nvSpPr>
        <p:spPr>
          <a:xfrm>
            <a:off x="2786121" y="2911817"/>
            <a:ext cx="1048030" cy="855879"/>
          </a:xfrm>
          <a:prstGeom prst="rect">
            <a:avLst/>
          </a:prstGeom>
          <a:solidFill>
            <a:schemeClr val="tx1">
              <a:lumMod val="7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/>
          <p:cNvSpPr/>
          <p:nvPr/>
        </p:nvSpPr>
        <p:spPr>
          <a:xfrm>
            <a:off x="2779891" y="3767696"/>
            <a:ext cx="1060097" cy="847373"/>
          </a:xfrm>
          <a:prstGeom prst="rect">
            <a:avLst/>
          </a:prstGeom>
          <a:solidFill>
            <a:schemeClr val="tx1">
              <a:lumMod val="7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B050"/>
                </a:solidFill>
              </a:rPr>
              <a:t>0</a:t>
            </a:r>
            <a:endParaRPr lang="en-US" dirty="0">
              <a:solidFill>
                <a:srgbClr val="00B050"/>
              </a:solidFill>
            </a:endParaRPr>
          </a:p>
        </p:txBody>
      </p:sp>
      <p:cxnSp>
        <p:nvCxnSpPr>
          <p:cNvPr id="70" name="Straight Arrow Connector 69"/>
          <p:cNvCxnSpPr/>
          <p:nvPr/>
        </p:nvCxnSpPr>
        <p:spPr>
          <a:xfrm flipV="1">
            <a:off x="4636217" y="3047687"/>
            <a:ext cx="0" cy="477982"/>
          </a:xfrm>
          <a:prstGeom prst="straightConnector1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884115" y="1413026"/>
            <a:ext cx="16161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u="sng" dirty="0" smtClean="0">
                <a:solidFill>
                  <a:schemeClr val="tx1">
                    <a:lumMod val="75000"/>
                  </a:schemeClr>
                </a:solidFill>
              </a:rPr>
              <a:t>Exploitation</a:t>
            </a:r>
            <a:endParaRPr lang="en-US" b="1" u="sng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6376419" y="3771948"/>
            <a:ext cx="1060097" cy="847373"/>
          </a:xfrm>
          <a:prstGeom prst="rect">
            <a:avLst/>
          </a:prstGeom>
          <a:solidFill>
            <a:schemeClr val="tx1">
              <a:lumMod val="7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9557784" y="2052130"/>
            <a:ext cx="1051066" cy="876643"/>
          </a:xfrm>
          <a:prstGeom prst="rect">
            <a:avLst/>
          </a:prstGeom>
          <a:solidFill>
            <a:schemeClr val="tx1">
              <a:lumMod val="7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8498154" y="3746388"/>
            <a:ext cx="1051066" cy="872814"/>
          </a:xfrm>
          <a:prstGeom prst="rect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B0F0"/>
                </a:solidFill>
              </a:rPr>
              <a:t>Agent</a:t>
            </a:r>
            <a:endParaRPr lang="en-US" b="1" dirty="0">
              <a:solidFill>
                <a:srgbClr val="00B0F0"/>
              </a:solidFill>
            </a:endParaRPr>
          </a:p>
        </p:txBody>
      </p:sp>
      <p:sp>
        <p:nvSpPr>
          <p:cNvPr id="82" name="Rectangle 81"/>
          <p:cNvSpPr/>
          <p:nvPr/>
        </p:nvSpPr>
        <p:spPr>
          <a:xfrm>
            <a:off x="6376420" y="2045547"/>
            <a:ext cx="1051066" cy="871348"/>
          </a:xfrm>
          <a:prstGeom prst="rect">
            <a:avLst/>
          </a:prstGeom>
          <a:solidFill>
            <a:schemeClr val="tx1">
              <a:lumMod val="7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6376420" y="2919257"/>
            <a:ext cx="1051066" cy="852692"/>
          </a:xfrm>
          <a:prstGeom prst="rect">
            <a:avLst/>
          </a:prstGeom>
          <a:solidFill>
            <a:schemeClr val="tx1">
              <a:lumMod val="7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rgbClr val="FF0000"/>
                </a:solidFill>
              </a:rPr>
              <a:t>-100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8493639" y="2905559"/>
            <a:ext cx="1051066" cy="855879"/>
          </a:xfrm>
          <a:prstGeom prst="rect">
            <a:avLst/>
          </a:prstGeom>
          <a:solidFill>
            <a:schemeClr val="tx1">
              <a:lumMod val="7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50</a:t>
            </a:r>
            <a:endParaRPr lang="en-US" b="1" dirty="0"/>
          </a:p>
        </p:txBody>
      </p:sp>
      <p:sp>
        <p:nvSpPr>
          <p:cNvPr id="85" name="Rectangle 84"/>
          <p:cNvSpPr/>
          <p:nvPr/>
        </p:nvSpPr>
        <p:spPr>
          <a:xfrm>
            <a:off x="9563636" y="2919257"/>
            <a:ext cx="1048030" cy="855879"/>
          </a:xfrm>
          <a:prstGeom prst="rect">
            <a:avLst/>
          </a:prstGeom>
          <a:solidFill>
            <a:schemeClr val="tx1">
              <a:lumMod val="7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8491069" y="2049680"/>
            <a:ext cx="1051066" cy="872814"/>
          </a:xfrm>
          <a:prstGeom prst="rect">
            <a:avLst/>
          </a:prstGeom>
          <a:solidFill>
            <a:schemeClr val="tx1">
              <a:lumMod val="7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rgbClr val="00B050"/>
                </a:solidFill>
              </a:rPr>
              <a:t>100</a:t>
            </a:r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87" name="Rectangle 86"/>
          <p:cNvSpPr/>
          <p:nvPr/>
        </p:nvSpPr>
        <p:spPr>
          <a:xfrm>
            <a:off x="9559483" y="3774279"/>
            <a:ext cx="1060097" cy="847373"/>
          </a:xfrm>
          <a:prstGeom prst="rect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92D050"/>
                </a:solidFill>
              </a:rPr>
              <a:t>20</a:t>
            </a:r>
            <a:endParaRPr lang="en-US" b="1" dirty="0">
              <a:solidFill>
                <a:srgbClr val="92D050"/>
              </a:solidFill>
            </a:endParaRPr>
          </a:p>
        </p:txBody>
      </p:sp>
      <p:sp>
        <p:nvSpPr>
          <p:cNvPr id="88" name="Rectangle 87"/>
          <p:cNvSpPr/>
          <p:nvPr/>
        </p:nvSpPr>
        <p:spPr>
          <a:xfrm>
            <a:off x="7429856" y="2052130"/>
            <a:ext cx="1051066" cy="876643"/>
          </a:xfrm>
          <a:prstGeom prst="rect">
            <a:avLst/>
          </a:prstGeom>
          <a:solidFill>
            <a:schemeClr val="tx1">
              <a:lumMod val="7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7437785" y="2918400"/>
            <a:ext cx="1048030" cy="855879"/>
          </a:xfrm>
          <a:prstGeom prst="rect">
            <a:avLst/>
          </a:prstGeom>
          <a:solidFill>
            <a:schemeClr val="tx1">
              <a:lumMod val="7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7431555" y="3774279"/>
            <a:ext cx="1060097" cy="847373"/>
          </a:xfrm>
          <a:prstGeom prst="rect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92D050"/>
                </a:solidFill>
              </a:rPr>
              <a:t>20</a:t>
            </a:r>
            <a:endParaRPr lang="en-US" b="1" dirty="0">
              <a:solidFill>
                <a:srgbClr val="92D050"/>
              </a:solidFill>
            </a:endParaRPr>
          </a:p>
        </p:txBody>
      </p:sp>
      <p:cxnSp>
        <p:nvCxnSpPr>
          <p:cNvPr id="91" name="Straight Arrow Connector 90"/>
          <p:cNvCxnSpPr/>
          <p:nvPr/>
        </p:nvCxnSpPr>
        <p:spPr>
          <a:xfrm flipH="1">
            <a:off x="7605725" y="3994497"/>
            <a:ext cx="680392" cy="1541"/>
          </a:xfrm>
          <a:prstGeom prst="straightConnector1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/>
          <p:cNvSpPr txBox="1"/>
          <p:nvPr/>
        </p:nvSpPr>
        <p:spPr>
          <a:xfrm>
            <a:off x="7978887" y="1452566"/>
            <a:ext cx="15632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u="sng" dirty="0" smtClean="0">
                <a:solidFill>
                  <a:schemeClr val="tx1">
                    <a:lumMod val="75000"/>
                  </a:schemeClr>
                </a:solidFill>
              </a:rPr>
              <a:t>Exploration</a:t>
            </a:r>
            <a:endParaRPr lang="en-US" b="1" u="sng" dirty="0">
              <a:solidFill>
                <a:schemeClr val="tx1">
                  <a:lumMod val="75000"/>
                </a:schemeClr>
              </a:solidFill>
            </a:endParaRPr>
          </a:p>
        </p:txBody>
      </p:sp>
      <p:cxnSp>
        <p:nvCxnSpPr>
          <p:cNvPr id="93" name="Straight Arrow Connector 92"/>
          <p:cNvCxnSpPr/>
          <p:nvPr/>
        </p:nvCxnSpPr>
        <p:spPr>
          <a:xfrm>
            <a:off x="9756003" y="3994497"/>
            <a:ext cx="654627" cy="0"/>
          </a:xfrm>
          <a:prstGeom prst="straightConnector1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9054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Reinforcement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4293" y="1952473"/>
            <a:ext cx="8946541" cy="419548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800" b="1" i="1" dirty="0" smtClean="0">
                <a:solidFill>
                  <a:srgbClr val="FFFF00"/>
                </a:solidFill>
              </a:rPr>
              <a:t>Reinforcement learning is learning what to do – how to map situations to actions – so as to maximize a numerical reward signal.</a:t>
            </a:r>
          </a:p>
          <a:p>
            <a:pPr marL="0" indent="0">
              <a:buNone/>
            </a:pPr>
            <a:r>
              <a:rPr lang="en-US" sz="2800" b="1" i="1" dirty="0" smtClean="0">
                <a:solidFill>
                  <a:srgbClr val="FFFF00"/>
                </a:solidFill>
              </a:rPr>
              <a:t>The learner is not told which actions to take, as in more forms of machine learning, but instead must discover which actions yield the most reward by trying them.</a:t>
            </a:r>
          </a:p>
          <a:p>
            <a:pPr marL="0" indent="0">
              <a:buNone/>
            </a:pPr>
            <a:endParaRPr lang="en-US" dirty="0"/>
          </a:p>
          <a:p>
            <a:pPr>
              <a:buFontTx/>
              <a:buChar char="-"/>
            </a:pPr>
            <a:r>
              <a:rPr lang="en-US" i="1" dirty="0" smtClean="0"/>
              <a:t>Reinforcement Learning: An Introduction</a:t>
            </a:r>
          </a:p>
          <a:p>
            <a:pPr marL="0" indent="0">
              <a:buNone/>
            </a:pPr>
            <a:r>
              <a:rPr lang="en-US" i="1" dirty="0" smtClean="0"/>
              <a:t>     Richard S. Sutton and Andrew G. </a:t>
            </a:r>
            <a:r>
              <a:rPr lang="en-US" i="1" dirty="0" err="1" smtClean="0"/>
              <a:t>Barto</a:t>
            </a:r>
            <a:endParaRPr lang="en-US" i="1" dirty="0" smtClean="0"/>
          </a:p>
        </p:txBody>
      </p:sp>
    </p:spTree>
    <p:extLst>
      <p:ext uri="{BB962C8B-B14F-4D97-AF65-F5344CB8AC3E}">
        <p14:creationId xmlns:p14="http://schemas.microsoft.com/office/powerpoint/2010/main" val="12007577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Recursive Q- update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781195" y="1614257"/>
                <a:ext cx="9765578" cy="4195481"/>
              </a:xfrm>
            </p:spPr>
            <p:txBody>
              <a:bodyPr/>
              <a:lstStyle/>
              <a:p>
                <a:r>
                  <a:rPr lang="en-US" dirty="0" smtClean="0"/>
                  <a:t>Q-learning is model-free reinforcement learning where we go from reward matrix to update q-matrix recursively</a:t>
                </a:r>
              </a:p>
              <a:p>
                <a:r>
                  <a:rPr lang="en-US" dirty="0"/>
                  <a:t>Q – matrix is a store of the action – values </a:t>
                </a:r>
                <a:endParaRPr lang="en-US" dirty="0" smtClean="0"/>
              </a:p>
              <a:p>
                <a:r>
                  <a:rPr lang="en-US" dirty="0"/>
                  <a:t>If we have transition matrix,</a:t>
                </a:r>
              </a:p>
              <a:p>
                <a:pPr lvl="1"/>
                <a:r>
                  <a:rPr lang="en-US" sz="2400" b="1" dirty="0" smtClean="0">
                    <a:solidFill>
                      <a:srgbClr val="92D050"/>
                    </a:solidFill>
                  </a:rPr>
                  <a:t>Q</a:t>
                </a:r>
                <a:r>
                  <a:rPr lang="en-US" sz="2400" b="1" dirty="0">
                    <a:solidFill>
                      <a:srgbClr val="92D050"/>
                    </a:solidFill>
                  </a:rPr>
                  <a:t>(s, a) </a:t>
                </a:r>
                <a14:m>
                  <m:oMath xmlns:m="http://schemas.openxmlformats.org/officeDocument/2006/math">
                    <m:r>
                      <a:rPr lang="en-US" sz="2400" b="1" i="1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1" i="1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𝑹</m:t>
                    </m:r>
                    <m:d>
                      <m:dPr>
                        <m:ctrlPr>
                          <a:rPr lang="en-US" sz="2400" b="1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𝒔</m:t>
                        </m:r>
                        <m:r>
                          <a:rPr lang="en-US" sz="2400" b="1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1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</m:d>
                    <m:r>
                      <a:rPr lang="en-US" sz="2400" b="1" i="1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+ </m:t>
                    </m:r>
                    <m:r>
                      <a:rPr lang="en-US" sz="2400" b="1" i="1">
                        <a:solidFill>
                          <a:srgbClr val="92D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𝜸</m:t>
                    </m:r>
                    <m:r>
                      <a:rPr lang="en-US" sz="2400" b="1" i="1">
                        <a:solidFill>
                          <a:srgbClr val="92D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∗</m:t>
                    </m:r>
                    <m:r>
                      <a:rPr lang="en-US" sz="2400" b="1" i="1">
                        <a:solidFill>
                          <a:srgbClr val="92D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𝒎𝒂𝒙</m:t>
                    </m:r>
                    <m:r>
                      <a:rPr lang="en-US" sz="2400" b="1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l-GR" sz="2400" b="1" i="1">
                        <a:solidFill>
                          <a:srgbClr val="92D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𝜮</m:t>
                    </m:r>
                    <m:r>
                      <a:rPr lang="en-US" sz="2400" b="1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b="1" i="1">
                        <a:solidFill>
                          <a:srgbClr val="92D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𝑻</m:t>
                    </m:r>
                    <m:d>
                      <m:dPr>
                        <m:ctrlPr>
                          <a:rPr lang="en-US" sz="2400" b="1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𝒔</m:t>
                        </m:r>
                        <m:r>
                          <a:rPr lang="en-US" sz="2400" b="1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1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𝒂</m:t>
                        </m:r>
                        <m:r>
                          <a:rPr lang="en-US" sz="2400" b="1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400" b="1" i="1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1" i="1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𝒔</m:t>
                            </m:r>
                          </m:e>
                          <m:sup>
                            <m:r>
                              <a:rPr lang="en-US" sz="2400" b="1" i="1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sz="2400" b="1" i="1">
                        <a:solidFill>
                          <a:srgbClr val="92D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𝑸</m:t>
                    </m:r>
                    <m:d>
                      <m:dPr>
                        <m:ctrlPr>
                          <a:rPr lang="en-US" sz="2400" b="1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b="1" i="1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1" i="1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𝒔</m:t>
                            </m:r>
                          </m:e>
                          <m:sup>
                            <m:r>
                              <a:rPr lang="en-US" sz="2400" b="1" i="1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sz="2400" b="1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400" b="1" i="1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1" i="1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𝒂</m:t>
                            </m:r>
                          </m:e>
                          <m:sup>
                            <m:r>
                              <a:rPr lang="en-US" sz="2400" b="1" i="1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sz="2400" b="1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b="1" dirty="0">
                  <a:solidFill>
                    <a:srgbClr val="92D050"/>
                  </a:solidFill>
                </a:endParaRPr>
              </a:p>
              <a:p>
                <a:r>
                  <a:rPr lang="en-US" dirty="0" smtClean="0"/>
                  <a:t>What is we do not know the transition matrix [based on Markov Decision Process] </a:t>
                </a:r>
                <a:r>
                  <a:rPr lang="en-US" dirty="0" smtClean="0">
                    <a:sym typeface="Wingdings" panose="05000000000000000000" pitchFamily="2" charset="2"/>
                  </a:rPr>
                  <a:t> </a:t>
                </a:r>
                <a:endParaRPr lang="en-US" dirty="0" smtClean="0"/>
              </a:p>
              <a:p>
                <a:pPr lvl="1"/>
                <a:r>
                  <a:rPr lang="en-US" sz="2200" b="1" dirty="0">
                    <a:solidFill>
                      <a:srgbClr val="92D050"/>
                    </a:solidFill>
                  </a:rPr>
                  <a:t>Q(s, a) </a:t>
                </a:r>
                <a14:m>
                  <m:oMath xmlns:m="http://schemas.openxmlformats.org/officeDocument/2006/math">
                    <m:r>
                      <a:rPr lang="en-US" sz="2200" b="1" i="1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200" b="1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𝑸</m:t>
                    </m:r>
                    <m:d>
                      <m:dPr>
                        <m:ctrlPr>
                          <a:rPr lang="en-US" sz="2200" b="1" i="1" smtClean="0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1" i="1" smtClean="0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𝒔</m:t>
                        </m:r>
                        <m:r>
                          <a:rPr lang="en-US" sz="2200" b="1" i="1" smtClean="0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200" b="1" i="1" smtClean="0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</m:d>
                    <m:r>
                      <a:rPr lang="en-US" sz="2200" b="1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+ </m:t>
                    </m:r>
                    <m:r>
                      <a:rPr lang="en-US" sz="2200" b="1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𝜶</m:t>
                    </m:r>
                    <m:r>
                      <a:rPr lang="en-US" sz="2200" b="1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r>
                      <a:rPr lang="en-US" sz="2200" b="1" i="1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𝑹</m:t>
                    </m:r>
                    <m:d>
                      <m:dPr>
                        <m:ctrlPr>
                          <a:rPr lang="en-US" sz="2200" b="1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1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𝒔</m:t>
                        </m:r>
                        <m:r>
                          <a:rPr lang="en-US" sz="2200" b="1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200" b="1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</m:d>
                    <m:r>
                      <a:rPr lang="en-US" sz="2200" b="1" i="1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+ </m:t>
                    </m:r>
                    <m:r>
                      <a:rPr lang="en-US" sz="2200" b="1" i="1">
                        <a:solidFill>
                          <a:srgbClr val="92D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𝜸</m:t>
                    </m:r>
                    <m:r>
                      <a:rPr lang="en-US" sz="2200" b="1" i="1">
                        <a:solidFill>
                          <a:srgbClr val="92D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∗</m:t>
                    </m:r>
                    <m:r>
                      <a:rPr lang="en-US" sz="2200" b="1" i="1">
                        <a:solidFill>
                          <a:srgbClr val="92D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𝒎𝒂𝒙</m:t>
                    </m:r>
                    <m:r>
                      <a:rPr lang="en-US" sz="2200" b="1" i="1">
                        <a:solidFill>
                          <a:srgbClr val="92D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200" b="1" i="1">
                        <a:solidFill>
                          <a:srgbClr val="92D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𝑸</m:t>
                    </m:r>
                    <m:d>
                      <m:dPr>
                        <m:ctrlPr>
                          <a:rPr lang="en-US" sz="2200" b="1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200" b="1" i="1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200" b="1" i="1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𝒔</m:t>
                            </m:r>
                          </m:e>
                          <m:sup>
                            <m:r>
                              <a:rPr lang="en-US" sz="2200" b="1" i="1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sz="2200" b="1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200" b="1" i="1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200" b="1" i="1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𝒂</m:t>
                            </m:r>
                          </m:e>
                          <m:sup>
                            <m:r>
                              <a:rPr lang="en-US" sz="2200" b="1" i="1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sz="2200" b="1" i="1">
                        <a:solidFill>
                          <a:srgbClr val="92D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200" b="1" dirty="0" smtClean="0">
                    <a:solidFill>
                      <a:srgbClr val="92D050"/>
                    </a:solidFill>
                  </a:rPr>
                  <a:t>-Q(</a:t>
                </a:r>
                <a:r>
                  <a:rPr lang="en-US" sz="2200" b="1" dirty="0" err="1" smtClean="0">
                    <a:solidFill>
                      <a:srgbClr val="92D050"/>
                    </a:solidFill>
                  </a:rPr>
                  <a:t>s,a</a:t>
                </a:r>
                <a:r>
                  <a:rPr lang="en-US" sz="2200" b="1" dirty="0" smtClean="0">
                    <a:solidFill>
                      <a:srgbClr val="92D050"/>
                    </a:solidFill>
                  </a:rPr>
                  <a:t>)]</a:t>
                </a:r>
              </a:p>
              <a:p>
                <a:pPr lvl="1"/>
                <a:r>
                  <a:rPr lang="en-US" sz="2200" b="1" dirty="0" smtClean="0">
                    <a:solidFill>
                      <a:srgbClr val="92D050"/>
                    </a:solidFill>
                  </a:rPr>
                  <a:t>Q(s’, a’) </a:t>
                </a:r>
                <a14:m>
                  <m:oMath xmlns:m="http://schemas.openxmlformats.org/officeDocument/2006/math">
                    <m:r>
                      <a:rPr lang="en-US" sz="2200" b="1" i="1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200" b="1" i="1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𝑸</m:t>
                    </m:r>
                    <m:d>
                      <m:dPr>
                        <m:ctrlPr>
                          <a:rPr lang="en-US" sz="2200" b="1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1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𝒔</m:t>
                        </m:r>
                        <m:r>
                          <a:rPr lang="en-US" sz="2200" b="1" i="1" smtClean="0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  <m:r>
                          <a:rPr lang="en-US" sz="2200" b="1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200" b="1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  <m:r>
                          <a:rPr lang="en-US" sz="2200" b="1" i="1" smtClean="0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</m:d>
                    <m:r>
                      <a:rPr lang="en-US" sz="2200" b="1" i="1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+ </m:t>
                    </m:r>
                    <m:r>
                      <a:rPr lang="en-US" sz="2200" b="1" i="1">
                        <a:solidFill>
                          <a:srgbClr val="92D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𝜶</m:t>
                    </m:r>
                    <m:r>
                      <a:rPr lang="en-US" sz="2200" b="1" i="1">
                        <a:solidFill>
                          <a:srgbClr val="92D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r>
                      <a:rPr lang="en-US" sz="2200" b="1" i="1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𝑹</m:t>
                    </m:r>
                    <m:d>
                      <m:dPr>
                        <m:ctrlPr>
                          <a:rPr lang="en-US" sz="2200" b="1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1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𝒔</m:t>
                        </m:r>
                        <m:r>
                          <a:rPr lang="en-US" sz="2200" b="1" i="1" smtClean="0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  <m:r>
                          <a:rPr lang="en-US" sz="2200" b="1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200" b="1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  <m:r>
                          <a:rPr lang="en-US" sz="2200" b="1" i="1" smtClean="0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</m:d>
                    <m:r>
                      <a:rPr lang="en-US" sz="2200" b="1" i="1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+ </m:t>
                    </m:r>
                    <m:r>
                      <a:rPr lang="en-US" sz="2200" b="1" i="1">
                        <a:solidFill>
                          <a:srgbClr val="92D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𝜸</m:t>
                    </m:r>
                    <m:r>
                      <a:rPr lang="en-US" sz="2200" b="1" i="1">
                        <a:solidFill>
                          <a:srgbClr val="92D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∗</m:t>
                    </m:r>
                    <m:r>
                      <a:rPr lang="en-US" sz="2200" b="1" i="1">
                        <a:solidFill>
                          <a:srgbClr val="92D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𝒎𝒂𝒙</m:t>
                    </m:r>
                    <m:r>
                      <a:rPr lang="en-US" sz="2200" b="1" i="1">
                        <a:solidFill>
                          <a:srgbClr val="92D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200" b="1" i="1">
                        <a:solidFill>
                          <a:srgbClr val="92D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𝑸</m:t>
                    </m:r>
                    <m:d>
                      <m:dPr>
                        <m:ctrlPr>
                          <a:rPr lang="en-US" sz="2200" b="1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200" b="1" i="1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200" b="1" i="1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𝒔</m:t>
                            </m:r>
                          </m:e>
                          <m:sup>
                            <m:r>
                              <a:rPr lang="en-US" sz="2200" b="1" i="1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  <m:r>
                              <a:rPr lang="en-US" sz="2200" b="1" i="1" smtClean="0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sz="2200" b="1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200" b="1" i="1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200" b="1" i="1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𝒂</m:t>
                            </m:r>
                          </m:e>
                          <m:sup>
                            <m:r>
                              <a:rPr lang="en-US" sz="2200" b="1" i="1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  <m:r>
                              <a:rPr lang="en-US" sz="2200" b="1" i="1" smtClean="0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sz="2200" b="1" i="1">
                        <a:solidFill>
                          <a:srgbClr val="92D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200" b="1" dirty="0">
                    <a:solidFill>
                      <a:srgbClr val="92D050"/>
                    </a:solidFill>
                  </a:rPr>
                  <a:t>-</a:t>
                </a:r>
                <a:r>
                  <a:rPr lang="en-US" sz="2200" b="1" dirty="0" smtClean="0">
                    <a:solidFill>
                      <a:srgbClr val="92D050"/>
                    </a:solidFill>
                  </a:rPr>
                  <a:t>Q(</a:t>
                </a:r>
                <a:r>
                  <a:rPr lang="en-US" sz="2200" b="1" dirty="0" err="1" smtClean="0">
                    <a:solidFill>
                      <a:srgbClr val="92D050"/>
                    </a:solidFill>
                  </a:rPr>
                  <a:t>s’,a</a:t>
                </a:r>
                <a:r>
                  <a:rPr lang="en-US" sz="2200" b="1" dirty="0" smtClean="0">
                    <a:solidFill>
                      <a:srgbClr val="92D050"/>
                    </a:solidFill>
                  </a:rPr>
                  <a:t>’)]</a:t>
                </a:r>
                <a:endParaRPr lang="en-US" sz="2200" b="1" dirty="0">
                  <a:solidFill>
                    <a:srgbClr val="92D050"/>
                  </a:solidFill>
                </a:endParaRPr>
              </a:p>
              <a:p>
                <a:pPr lvl="1"/>
                <a:endParaRPr lang="en-US" sz="2200" b="1" dirty="0">
                  <a:solidFill>
                    <a:srgbClr val="92D050"/>
                  </a:solidFill>
                </a:endParaRPr>
              </a:p>
              <a:p>
                <a:endParaRPr lang="en-US" dirty="0" smtClean="0"/>
              </a:p>
              <a:p>
                <a:endParaRPr lang="en-US" dirty="0" smtClean="0"/>
              </a:p>
              <a:p>
                <a:pPr lvl="1"/>
                <a:endParaRPr lang="en-US" dirty="0"/>
              </a:p>
              <a:p>
                <a:pPr lvl="1"/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1195" y="1614257"/>
                <a:ext cx="9765578" cy="4195481"/>
              </a:xfrm>
              <a:blipFill rotWithShape="0">
                <a:blip r:embed="rId2"/>
                <a:stretch>
                  <a:fillRect l="-250" t="-872" r="-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17186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>
          <a:xfrm>
            <a:off x="2766101" y="2358735"/>
            <a:ext cx="6387288" cy="1163782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/>
          <p:cNvSpPr/>
          <p:nvPr/>
        </p:nvSpPr>
        <p:spPr>
          <a:xfrm>
            <a:off x="2939853" y="2545772"/>
            <a:ext cx="1828574" cy="789709"/>
          </a:xfrm>
          <a:prstGeom prst="roundRect">
            <a:avLst/>
          </a:prstGeom>
          <a:solidFill>
            <a:srgbClr val="FFC000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bg1">
                    <a:lumMod val="95000"/>
                    <a:lumOff val="5000"/>
                  </a:schemeClr>
                </a:solidFill>
              </a:rPr>
              <a:t>Simulator</a:t>
            </a:r>
            <a:endParaRPr lang="en-US" b="1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7338660" y="2545772"/>
            <a:ext cx="1637196" cy="789709"/>
          </a:xfrm>
          <a:prstGeom prst="round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bg1">
                    <a:lumMod val="95000"/>
                    <a:lumOff val="5000"/>
                  </a:schemeClr>
                </a:solidFill>
              </a:rPr>
              <a:t>Learner</a:t>
            </a:r>
            <a:endParaRPr lang="en-US" b="1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57126" y="2709791"/>
            <a:ext cx="16546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accent4">
                    <a:lumMod val="50000"/>
                  </a:schemeClr>
                </a:solidFill>
              </a:rPr>
              <a:t>transitions</a:t>
            </a:r>
            <a:endParaRPr lang="en-US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4883979" y="2930226"/>
            <a:ext cx="370335" cy="1"/>
          </a:xfrm>
          <a:prstGeom prst="straightConnector1">
            <a:avLst/>
          </a:prstGeom>
          <a:ln w="57150"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6879536" y="2940623"/>
            <a:ext cx="370335" cy="1"/>
          </a:xfrm>
          <a:prstGeom prst="straightConnector1">
            <a:avLst/>
          </a:prstGeom>
          <a:ln w="57150"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2280214" y="2919840"/>
            <a:ext cx="370335" cy="1"/>
          </a:xfrm>
          <a:prstGeom prst="straightConnector1">
            <a:avLst/>
          </a:prstGeom>
          <a:ln w="57150"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9242178" y="2961412"/>
            <a:ext cx="370335" cy="1"/>
          </a:xfrm>
          <a:prstGeom prst="straightConnector1">
            <a:avLst/>
          </a:prstGeom>
          <a:ln w="57150"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500638" y="264980"/>
            <a:ext cx="9404723" cy="1040811"/>
          </a:xfrm>
        </p:spPr>
        <p:txBody>
          <a:bodyPr/>
          <a:lstStyle/>
          <a:p>
            <a:r>
              <a:rPr lang="en-US" sz="4800" dirty="0" smtClean="0">
                <a:solidFill>
                  <a:srgbClr val="FFFF00"/>
                </a:solidFill>
              </a:rPr>
              <a:t>Process</a:t>
            </a:r>
            <a:endParaRPr lang="en-US" sz="4800" dirty="0">
              <a:solidFill>
                <a:srgbClr val="FFFF00"/>
              </a:solidFill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500638" y="2501975"/>
            <a:ext cx="1649689" cy="789709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</a:rPr>
              <a:t>Reward </a:t>
            </a:r>
          </a:p>
          <a:p>
            <a:pPr algn="ctr"/>
            <a:r>
              <a:rPr lang="en-US" sz="2000" b="1" dirty="0" smtClean="0">
                <a:solidFill>
                  <a:schemeClr val="tx1"/>
                </a:solidFill>
              </a:rPr>
              <a:t>System</a:t>
            </a:r>
            <a:endParaRPr lang="en-US" sz="1600" b="1" dirty="0">
              <a:solidFill>
                <a:schemeClr val="tx1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9684200" y="2545772"/>
            <a:ext cx="1649689" cy="789709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</a:rPr>
              <a:t>Strategy</a:t>
            </a:r>
            <a:endParaRPr lang="en-US" sz="1600" b="1" dirty="0">
              <a:solidFill>
                <a:schemeClr val="tx1"/>
              </a:solidFill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5262057" y="4381499"/>
            <a:ext cx="1649689" cy="789709"/>
          </a:xfrm>
          <a:prstGeom prst="roundRect">
            <a:avLst/>
          </a:prstGeom>
          <a:solidFill>
            <a:schemeClr val="tx2">
              <a:lumMod val="10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</a:rPr>
              <a:t>Generated </a:t>
            </a:r>
          </a:p>
          <a:p>
            <a:pPr algn="ctr"/>
            <a:r>
              <a:rPr lang="en-US" sz="2000" b="1" dirty="0" smtClean="0">
                <a:solidFill>
                  <a:schemeClr val="tx1"/>
                </a:solidFill>
              </a:rPr>
              <a:t>Game</a:t>
            </a:r>
            <a:endParaRPr lang="en-US" sz="1600" b="1" dirty="0">
              <a:solidFill>
                <a:schemeClr val="tx1"/>
              </a:solidFill>
            </a:endParaRPr>
          </a:p>
        </p:txBody>
      </p:sp>
      <p:cxnSp>
        <p:nvCxnSpPr>
          <p:cNvPr id="20" name="Curved Connector 19"/>
          <p:cNvCxnSpPr>
            <a:stCxn id="16" idx="1"/>
            <a:endCxn id="2" idx="2"/>
          </p:cNvCxnSpPr>
          <p:nvPr/>
        </p:nvCxnSpPr>
        <p:spPr>
          <a:xfrm rot="10800000">
            <a:off x="3854141" y="3335482"/>
            <a:ext cx="1407917" cy="1440873"/>
          </a:xfrm>
          <a:prstGeom prst="curvedConnector2">
            <a:avLst/>
          </a:prstGeom>
          <a:ln w="57150">
            <a:solidFill>
              <a:schemeClr val="bg2">
                <a:lumMod val="60000"/>
                <a:lumOff val="4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urved Connector 20"/>
          <p:cNvCxnSpPr>
            <a:stCxn id="15" idx="2"/>
            <a:endCxn id="16" idx="3"/>
          </p:cNvCxnSpPr>
          <p:nvPr/>
        </p:nvCxnSpPr>
        <p:spPr>
          <a:xfrm rot="5400000">
            <a:off x="7989960" y="2257268"/>
            <a:ext cx="1440873" cy="3597299"/>
          </a:xfrm>
          <a:prstGeom prst="curvedConnector2">
            <a:avLst/>
          </a:prstGeom>
          <a:ln w="57150">
            <a:solidFill>
              <a:schemeClr val="tx1">
                <a:lumMod val="9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075201" y="4099154"/>
            <a:ext cx="10743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Used in</a:t>
            </a:r>
            <a:endParaRPr lang="en-US" sz="2000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9693221" y="4099154"/>
            <a:ext cx="14814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Applied to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8398886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0638" y="253283"/>
            <a:ext cx="10212389" cy="938701"/>
          </a:xfrm>
        </p:spPr>
        <p:txBody>
          <a:bodyPr/>
          <a:lstStyle/>
          <a:p>
            <a:r>
              <a:rPr lang="en-US" sz="4800" dirty="0" smtClean="0">
                <a:solidFill>
                  <a:srgbClr val="FFFF00"/>
                </a:solidFill>
              </a:rPr>
              <a:t>What is Reinforcement Learning</a:t>
            </a:r>
            <a:endParaRPr lang="en-US" sz="4800" dirty="0">
              <a:solidFill>
                <a:srgbClr val="FFFF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40822" y="5162534"/>
            <a:ext cx="7973403" cy="1219159"/>
          </a:xfrm>
        </p:spPr>
        <p:txBody>
          <a:bodyPr>
            <a:normAutofit lnSpcReduction="10000"/>
          </a:bodyPr>
          <a:lstStyle/>
          <a:p>
            <a:r>
              <a:rPr lang="en-US" sz="2400" dirty="0" smtClean="0"/>
              <a:t>Movements of the mouse are stochastic</a:t>
            </a:r>
          </a:p>
          <a:p>
            <a:r>
              <a:rPr lang="en-US" sz="2400" dirty="0" smtClean="0"/>
              <a:t>Aim is to find a policy [strategy] that maximizes  reward of agent [mouse]</a:t>
            </a:r>
          </a:p>
          <a:p>
            <a:endParaRPr lang="en-US" dirty="0"/>
          </a:p>
        </p:txBody>
      </p:sp>
      <p:sp>
        <p:nvSpPr>
          <p:cNvPr id="41" name="Rectangle 40"/>
          <p:cNvSpPr/>
          <p:nvPr/>
        </p:nvSpPr>
        <p:spPr>
          <a:xfrm>
            <a:off x="2248512" y="2047648"/>
            <a:ext cx="1051066" cy="847373"/>
          </a:xfrm>
          <a:prstGeom prst="rect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1170729" y="2043314"/>
            <a:ext cx="1051066" cy="847373"/>
          </a:xfrm>
          <a:prstGeom prst="rect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3326489" y="2045986"/>
            <a:ext cx="1051066" cy="847373"/>
          </a:xfrm>
          <a:prstGeom prst="rect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4405219" y="2048543"/>
            <a:ext cx="1051066" cy="847373"/>
          </a:xfrm>
          <a:prstGeom prst="rect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1168631" y="2917478"/>
            <a:ext cx="1051066" cy="847373"/>
          </a:xfrm>
          <a:prstGeom prst="rect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/>
          <p:cNvSpPr/>
          <p:nvPr/>
        </p:nvSpPr>
        <p:spPr>
          <a:xfrm>
            <a:off x="3324914" y="2919421"/>
            <a:ext cx="1051066" cy="847373"/>
          </a:xfrm>
          <a:prstGeom prst="rect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4401341" y="2921465"/>
            <a:ext cx="1051066" cy="847373"/>
          </a:xfrm>
          <a:prstGeom prst="rect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>
            <a:off x="1170566" y="3791756"/>
            <a:ext cx="1051066" cy="847373"/>
          </a:xfrm>
          <a:prstGeom prst="rect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2242115" y="3794848"/>
            <a:ext cx="1051066" cy="847373"/>
          </a:xfrm>
          <a:prstGeom prst="rect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3322688" y="3794668"/>
            <a:ext cx="1051066" cy="847373"/>
          </a:xfrm>
          <a:prstGeom prst="rect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/>
          <p:cNvSpPr/>
          <p:nvPr/>
        </p:nvSpPr>
        <p:spPr>
          <a:xfrm>
            <a:off x="4402542" y="3796205"/>
            <a:ext cx="1051066" cy="847373"/>
          </a:xfrm>
          <a:prstGeom prst="rect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5317" y="3876344"/>
            <a:ext cx="838265" cy="757751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3025" y="3843145"/>
            <a:ext cx="798954" cy="751224"/>
          </a:xfrm>
          <a:prstGeom prst="rect">
            <a:avLst/>
          </a:prstGeom>
        </p:spPr>
      </p:pic>
      <p:pic>
        <p:nvPicPr>
          <p:cNvPr id="102" name="Picture 10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4020" y="2286602"/>
            <a:ext cx="372489" cy="351535"/>
          </a:xfrm>
          <a:prstGeom prst="rect">
            <a:avLst/>
          </a:prstGeom>
        </p:spPr>
      </p:pic>
      <p:sp>
        <p:nvSpPr>
          <p:cNvPr id="103" name="Rectangle 102"/>
          <p:cNvSpPr/>
          <p:nvPr/>
        </p:nvSpPr>
        <p:spPr>
          <a:xfrm>
            <a:off x="2248844" y="2920356"/>
            <a:ext cx="1051066" cy="847373"/>
          </a:xfrm>
          <a:prstGeom prst="rect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7188" y="2109285"/>
            <a:ext cx="798953" cy="754009"/>
          </a:xfrm>
          <a:prstGeom prst="rect">
            <a:avLst/>
          </a:prstGeom>
        </p:spPr>
      </p:pic>
      <p:sp>
        <p:nvSpPr>
          <p:cNvPr id="105" name="Rectangle 104"/>
          <p:cNvSpPr/>
          <p:nvPr/>
        </p:nvSpPr>
        <p:spPr>
          <a:xfrm>
            <a:off x="7612432" y="2053288"/>
            <a:ext cx="1051066" cy="847373"/>
          </a:xfrm>
          <a:prstGeom prst="rect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>
                    <a:lumMod val="85000"/>
                  </a:schemeClr>
                </a:solidFill>
              </a:rPr>
              <a:t>0</a:t>
            </a:r>
            <a:endParaRPr lang="en-US" dirty="0">
              <a:solidFill>
                <a:schemeClr val="tx1">
                  <a:lumMod val="85000"/>
                </a:schemeClr>
              </a:solidFill>
            </a:endParaRPr>
          </a:p>
        </p:txBody>
      </p:sp>
      <p:sp>
        <p:nvSpPr>
          <p:cNvPr id="106" name="Rectangle 105"/>
          <p:cNvSpPr/>
          <p:nvPr/>
        </p:nvSpPr>
        <p:spPr>
          <a:xfrm>
            <a:off x="6534649" y="2048954"/>
            <a:ext cx="1051066" cy="847373"/>
          </a:xfrm>
          <a:prstGeom prst="rect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>
                <a:solidFill>
                  <a:srgbClr val="00B050"/>
                </a:solidFill>
              </a:rPr>
              <a:t>100</a:t>
            </a:r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107" name="Rectangle 106"/>
          <p:cNvSpPr/>
          <p:nvPr/>
        </p:nvSpPr>
        <p:spPr>
          <a:xfrm>
            <a:off x="8690409" y="2051626"/>
            <a:ext cx="1051066" cy="847373"/>
          </a:xfrm>
          <a:prstGeom prst="rect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92D050"/>
                </a:solidFill>
              </a:rPr>
              <a:t>20</a:t>
            </a:r>
            <a:endParaRPr lang="en-US" b="1" dirty="0">
              <a:solidFill>
                <a:srgbClr val="92D050"/>
              </a:solidFill>
            </a:endParaRPr>
          </a:p>
        </p:txBody>
      </p:sp>
      <p:sp>
        <p:nvSpPr>
          <p:cNvPr id="108" name="Rectangle 107"/>
          <p:cNvSpPr/>
          <p:nvPr/>
        </p:nvSpPr>
        <p:spPr>
          <a:xfrm>
            <a:off x="9769139" y="2049420"/>
            <a:ext cx="1051066" cy="847373"/>
          </a:xfrm>
          <a:prstGeom prst="rect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>
                    <a:lumMod val="85000"/>
                  </a:schemeClr>
                </a:solidFill>
              </a:rPr>
              <a:t>0</a:t>
            </a:r>
            <a:endParaRPr lang="en-US" dirty="0">
              <a:solidFill>
                <a:schemeClr val="tx1">
                  <a:lumMod val="85000"/>
                </a:schemeClr>
              </a:solidFill>
            </a:endParaRPr>
          </a:p>
        </p:txBody>
      </p:sp>
      <p:sp>
        <p:nvSpPr>
          <p:cNvPr id="109" name="Rectangle 108"/>
          <p:cNvSpPr/>
          <p:nvPr/>
        </p:nvSpPr>
        <p:spPr>
          <a:xfrm>
            <a:off x="6532551" y="2923118"/>
            <a:ext cx="1051066" cy="847373"/>
          </a:xfrm>
          <a:prstGeom prst="rect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>
                    <a:lumMod val="85000"/>
                  </a:schemeClr>
                </a:solidFill>
              </a:rPr>
              <a:t>0</a:t>
            </a:r>
            <a:endParaRPr lang="en-US" dirty="0">
              <a:solidFill>
                <a:schemeClr val="tx1">
                  <a:lumMod val="85000"/>
                </a:schemeClr>
              </a:solidFill>
            </a:endParaRPr>
          </a:p>
        </p:txBody>
      </p:sp>
      <p:sp>
        <p:nvSpPr>
          <p:cNvPr id="110" name="Rectangle 109"/>
          <p:cNvSpPr/>
          <p:nvPr/>
        </p:nvSpPr>
        <p:spPr>
          <a:xfrm>
            <a:off x="8688834" y="2925061"/>
            <a:ext cx="1051066" cy="847373"/>
          </a:xfrm>
          <a:prstGeom prst="rect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>
                    <a:lumMod val="85000"/>
                  </a:schemeClr>
                </a:solidFill>
              </a:rPr>
              <a:t>0</a:t>
            </a:r>
            <a:endParaRPr lang="en-US" dirty="0">
              <a:solidFill>
                <a:schemeClr val="tx1">
                  <a:lumMod val="85000"/>
                </a:schemeClr>
              </a:solidFill>
            </a:endParaRPr>
          </a:p>
        </p:txBody>
      </p:sp>
      <p:sp>
        <p:nvSpPr>
          <p:cNvPr id="111" name="Rectangle 110"/>
          <p:cNvSpPr/>
          <p:nvPr/>
        </p:nvSpPr>
        <p:spPr>
          <a:xfrm>
            <a:off x="9765261" y="2927105"/>
            <a:ext cx="1051066" cy="847373"/>
          </a:xfrm>
          <a:prstGeom prst="rect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>
                    <a:lumMod val="85000"/>
                  </a:schemeClr>
                </a:solidFill>
              </a:rPr>
              <a:t>0</a:t>
            </a:r>
            <a:endParaRPr lang="en-US" dirty="0">
              <a:solidFill>
                <a:schemeClr val="tx1">
                  <a:lumMod val="85000"/>
                </a:schemeClr>
              </a:solidFill>
            </a:endParaRPr>
          </a:p>
        </p:txBody>
      </p:sp>
      <p:sp>
        <p:nvSpPr>
          <p:cNvPr id="112" name="Rectangle 111"/>
          <p:cNvSpPr/>
          <p:nvPr/>
        </p:nvSpPr>
        <p:spPr>
          <a:xfrm>
            <a:off x="6534486" y="3797396"/>
            <a:ext cx="1051066" cy="847373"/>
          </a:xfrm>
          <a:prstGeom prst="rect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>
                <a:solidFill>
                  <a:srgbClr val="FF0000"/>
                </a:solidFill>
              </a:rPr>
              <a:t>-100</a:t>
            </a:r>
            <a:endParaRPr lang="en-US" sz="3200" b="1" dirty="0">
              <a:solidFill>
                <a:srgbClr val="FF0000"/>
              </a:solidFill>
            </a:endParaRPr>
          </a:p>
        </p:txBody>
      </p:sp>
      <p:sp>
        <p:nvSpPr>
          <p:cNvPr id="113" name="Rectangle 112"/>
          <p:cNvSpPr/>
          <p:nvPr/>
        </p:nvSpPr>
        <p:spPr>
          <a:xfrm>
            <a:off x="7606035" y="3800488"/>
            <a:ext cx="1051066" cy="847373"/>
          </a:xfrm>
          <a:prstGeom prst="rect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>
                    <a:lumMod val="85000"/>
                  </a:schemeClr>
                </a:solidFill>
              </a:rPr>
              <a:t>0</a:t>
            </a:r>
            <a:endParaRPr lang="en-US" dirty="0">
              <a:solidFill>
                <a:schemeClr val="tx1">
                  <a:lumMod val="85000"/>
                </a:schemeClr>
              </a:solidFill>
            </a:endParaRPr>
          </a:p>
        </p:txBody>
      </p:sp>
      <p:sp>
        <p:nvSpPr>
          <p:cNvPr id="114" name="Rectangle 113"/>
          <p:cNvSpPr/>
          <p:nvPr/>
        </p:nvSpPr>
        <p:spPr>
          <a:xfrm>
            <a:off x="8686608" y="3800308"/>
            <a:ext cx="1051066" cy="847373"/>
          </a:xfrm>
          <a:prstGeom prst="rect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rgbClr val="00B0F0"/>
                </a:solidFill>
              </a:rPr>
              <a:t>Agent</a:t>
            </a:r>
            <a:endParaRPr lang="en-US" sz="2000" b="1" dirty="0">
              <a:solidFill>
                <a:srgbClr val="00B0F0"/>
              </a:solidFill>
            </a:endParaRPr>
          </a:p>
        </p:txBody>
      </p:sp>
      <p:sp>
        <p:nvSpPr>
          <p:cNvPr id="115" name="Rectangle 114"/>
          <p:cNvSpPr/>
          <p:nvPr/>
        </p:nvSpPr>
        <p:spPr>
          <a:xfrm>
            <a:off x="9766462" y="3801845"/>
            <a:ext cx="1051066" cy="847373"/>
          </a:xfrm>
          <a:prstGeom prst="rect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>
                    <a:lumMod val="85000"/>
                  </a:schemeClr>
                </a:solidFill>
              </a:rPr>
              <a:t>0</a:t>
            </a:r>
            <a:endParaRPr lang="en-US" dirty="0">
              <a:solidFill>
                <a:schemeClr val="tx1">
                  <a:lumMod val="85000"/>
                </a:schemeClr>
              </a:solidFill>
            </a:endParaRPr>
          </a:p>
        </p:txBody>
      </p:sp>
      <p:sp>
        <p:nvSpPr>
          <p:cNvPr id="119" name="Rectangle 118"/>
          <p:cNvSpPr/>
          <p:nvPr/>
        </p:nvSpPr>
        <p:spPr>
          <a:xfrm>
            <a:off x="7612764" y="2925996"/>
            <a:ext cx="1051066" cy="847373"/>
          </a:xfrm>
          <a:prstGeom prst="rect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>
                    <a:lumMod val="85000"/>
                  </a:schemeClr>
                </a:solidFill>
              </a:rPr>
              <a:t>0</a:t>
            </a:r>
            <a:endParaRPr lang="en-US" dirty="0">
              <a:solidFill>
                <a:schemeClr val="tx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3368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6575" y="267297"/>
            <a:ext cx="10212389" cy="1137816"/>
          </a:xfrm>
        </p:spPr>
        <p:txBody>
          <a:bodyPr/>
          <a:lstStyle/>
          <a:p>
            <a:r>
              <a:rPr lang="en-US" sz="4800" dirty="0" smtClean="0">
                <a:solidFill>
                  <a:srgbClr val="FFFF00"/>
                </a:solidFill>
              </a:rPr>
              <a:t>Two modes of Learning</a:t>
            </a:r>
            <a:endParaRPr lang="en-US" sz="4800" dirty="0">
              <a:solidFill>
                <a:srgbClr val="FFFF00"/>
              </a:solidFill>
            </a:endParaRPr>
          </a:p>
        </p:txBody>
      </p:sp>
      <p:sp>
        <p:nvSpPr>
          <p:cNvPr id="105" name="Rectangle 104"/>
          <p:cNvSpPr/>
          <p:nvPr/>
        </p:nvSpPr>
        <p:spPr>
          <a:xfrm>
            <a:off x="2242990" y="2065402"/>
            <a:ext cx="1051066" cy="847373"/>
          </a:xfrm>
          <a:prstGeom prst="rect">
            <a:avLst/>
          </a:prstGeom>
          <a:solidFill>
            <a:schemeClr val="tx1">
              <a:lumMod val="7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/>
          <p:cNvSpPr/>
          <p:nvPr/>
        </p:nvSpPr>
        <p:spPr>
          <a:xfrm>
            <a:off x="1165207" y="2061068"/>
            <a:ext cx="1051066" cy="847373"/>
          </a:xfrm>
          <a:prstGeom prst="rect">
            <a:avLst/>
          </a:prstGeom>
          <a:solidFill>
            <a:schemeClr val="tx1">
              <a:lumMod val="7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>
                <a:solidFill>
                  <a:srgbClr val="00B050"/>
                </a:solidFill>
              </a:rPr>
              <a:t>100</a:t>
            </a:r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107" name="Rectangle 106"/>
          <p:cNvSpPr/>
          <p:nvPr/>
        </p:nvSpPr>
        <p:spPr>
          <a:xfrm>
            <a:off x="3320967" y="2063740"/>
            <a:ext cx="1051066" cy="847373"/>
          </a:xfrm>
          <a:prstGeom prst="rect">
            <a:avLst/>
          </a:prstGeom>
          <a:solidFill>
            <a:schemeClr val="tx1">
              <a:lumMod val="7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92D050"/>
                </a:solidFill>
              </a:rPr>
              <a:t>20</a:t>
            </a:r>
            <a:endParaRPr lang="en-US" b="1" dirty="0">
              <a:solidFill>
                <a:srgbClr val="92D050"/>
              </a:solidFill>
            </a:endParaRPr>
          </a:p>
        </p:txBody>
      </p:sp>
      <p:sp>
        <p:nvSpPr>
          <p:cNvPr id="108" name="Rectangle 107"/>
          <p:cNvSpPr/>
          <p:nvPr/>
        </p:nvSpPr>
        <p:spPr>
          <a:xfrm>
            <a:off x="4399697" y="2061534"/>
            <a:ext cx="1051066" cy="847373"/>
          </a:xfrm>
          <a:prstGeom prst="rect">
            <a:avLst/>
          </a:prstGeom>
          <a:solidFill>
            <a:schemeClr val="tx1">
              <a:lumMod val="7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/>
          <p:cNvSpPr/>
          <p:nvPr/>
        </p:nvSpPr>
        <p:spPr>
          <a:xfrm>
            <a:off x="1163109" y="2935232"/>
            <a:ext cx="1051066" cy="847373"/>
          </a:xfrm>
          <a:prstGeom prst="rect">
            <a:avLst/>
          </a:prstGeom>
          <a:solidFill>
            <a:schemeClr val="tx1">
              <a:lumMod val="6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/>
          <p:cNvSpPr/>
          <p:nvPr/>
        </p:nvSpPr>
        <p:spPr>
          <a:xfrm>
            <a:off x="3319392" y="2937175"/>
            <a:ext cx="1051066" cy="847373"/>
          </a:xfrm>
          <a:prstGeom prst="rect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ectangle 110"/>
          <p:cNvSpPr/>
          <p:nvPr/>
        </p:nvSpPr>
        <p:spPr>
          <a:xfrm>
            <a:off x="4395819" y="2939219"/>
            <a:ext cx="1051066" cy="847373"/>
          </a:xfrm>
          <a:prstGeom prst="rect">
            <a:avLst/>
          </a:prstGeom>
          <a:solidFill>
            <a:schemeClr val="tx1">
              <a:lumMod val="7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ectangle 111"/>
          <p:cNvSpPr/>
          <p:nvPr/>
        </p:nvSpPr>
        <p:spPr>
          <a:xfrm>
            <a:off x="1165044" y="3809510"/>
            <a:ext cx="1051066" cy="847373"/>
          </a:xfrm>
          <a:prstGeom prst="rect">
            <a:avLst/>
          </a:prstGeom>
          <a:solidFill>
            <a:schemeClr val="tx1">
              <a:lumMod val="6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>
                <a:solidFill>
                  <a:srgbClr val="FF0000"/>
                </a:solidFill>
              </a:rPr>
              <a:t>-100</a:t>
            </a:r>
            <a:endParaRPr lang="en-US" sz="3200" b="1" dirty="0">
              <a:solidFill>
                <a:srgbClr val="FF0000"/>
              </a:solidFill>
            </a:endParaRPr>
          </a:p>
        </p:txBody>
      </p:sp>
      <p:sp>
        <p:nvSpPr>
          <p:cNvPr id="113" name="Rectangle 112"/>
          <p:cNvSpPr/>
          <p:nvPr/>
        </p:nvSpPr>
        <p:spPr>
          <a:xfrm>
            <a:off x="2236593" y="3812602"/>
            <a:ext cx="1051066" cy="847373"/>
          </a:xfrm>
          <a:prstGeom prst="rect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Rectangle 113"/>
          <p:cNvSpPr/>
          <p:nvPr/>
        </p:nvSpPr>
        <p:spPr>
          <a:xfrm>
            <a:off x="3317166" y="3812422"/>
            <a:ext cx="1051066" cy="847373"/>
          </a:xfrm>
          <a:prstGeom prst="rect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rgbClr val="00B0F0"/>
                </a:solidFill>
              </a:rPr>
              <a:t>Agent</a:t>
            </a:r>
            <a:endParaRPr lang="en-US" sz="2000" b="1" dirty="0">
              <a:solidFill>
                <a:srgbClr val="00B0F0"/>
              </a:solidFill>
            </a:endParaRPr>
          </a:p>
        </p:txBody>
      </p:sp>
      <p:sp>
        <p:nvSpPr>
          <p:cNvPr id="115" name="Rectangle 114"/>
          <p:cNvSpPr/>
          <p:nvPr/>
        </p:nvSpPr>
        <p:spPr>
          <a:xfrm>
            <a:off x="4397020" y="3813959"/>
            <a:ext cx="1051066" cy="847373"/>
          </a:xfrm>
          <a:prstGeom prst="rect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/>
          <p:cNvSpPr/>
          <p:nvPr/>
        </p:nvSpPr>
        <p:spPr>
          <a:xfrm>
            <a:off x="2243322" y="2938110"/>
            <a:ext cx="1051066" cy="847373"/>
          </a:xfrm>
          <a:prstGeom prst="rect">
            <a:avLst/>
          </a:prstGeom>
          <a:solidFill>
            <a:schemeClr val="tx1">
              <a:lumMod val="7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7628197" y="2065402"/>
            <a:ext cx="1051066" cy="847373"/>
          </a:xfrm>
          <a:prstGeom prst="rect">
            <a:avLst/>
          </a:prstGeom>
          <a:solidFill>
            <a:schemeClr val="tx1">
              <a:lumMod val="7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6550414" y="2061068"/>
            <a:ext cx="1051066" cy="847373"/>
          </a:xfrm>
          <a:prstGeom prst="rect">
            <a:avLst/>
          </a:prstGeom>
          <a:solidFill>
            <a:schemeClr val="tx1">
              <a:lumMod val="7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>
                <a:solidFill>
                  <a:srgbClr val="00B050"/>
                </a:solidFill>
              </a:rPr>
              <a:t>100</a:t>
            </a:r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8706174" y="2063740"/>
            <a:ext cx="1051066" cy="847373"/>
          </a:xfrm>
          <a:prstGeom prst="rect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92D050"/>
                </a:solidFill>
              </a:rPr>
              <a:t>20</a:t>
            </a:r>
            <a:endParaRPr lang="en-US" b="1" dirty="0">
              <a:solidFill>
                <a:srgbClr val="92D050"/>
              </a:solidFill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9784904" y="2061534"/>
            <a:ext cx="1051066" cy="847373"/>
          </a:xfrm>
          <a:prstGeom prst="rect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CC00"/>
                </a:solidFill>
              </a:rPr>
              <a:t>15</a:t>
            </a:r>
            <a:endParaRPr lang="en-US" dirty="0">
              <a:solidFill>
                <a:srgbClr val="00CC00"/>
              </a:solidFill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6548316" y="2935232"/>
            <a:ext cx="1051066" cy="847373"/>
          </a:xfrm>
          <a:prstGeom prst="rect">
            <a:avLst/>
          </a:prstGeom>
          <a:solidFill>
            <a:schemeClr val="tx1">
              <a:lumMod val="7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8704599" y="2937175"/>
            <a:ext cx="1051066" cy="847373"/>
          </a:xfrm>
          <a:prstGeom prst="rect">
            <a:avLst/>
          </a:prstGeom>
          <a:solidFill>
            <a:schemeClr val="tx1">
              <a:lumMod val="7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9781026" y="2939219"/>
            <a:ext cx="1051066" cy="847373"/>
          </a:xfrm>
          <a:prstGeom prst="rect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CC00"/>
                </a:solidFill>
              </a:rPr>
              <a:t>10</a:t>
            </a:r>
            <a:endParaRPr lang="en-US" dirty="0">
              <a:solidFill>
                <a:srgbClr val="00CC00"/>
              </a:solidFill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6550251" y="3809510"/>
            <a:ext cx="1051066" cy="847373"/>
          </a:xfrm>
          <a:prstGeom prst="rect">
            <a:avLst/>
          </a:prstGeom>
          <a:solidFill>
            <a:schemeClr val="tx1">
              <a:lumMod val="7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>
                <a:solidFill>
                  <a:srgbClr val="FF0000"/>
                </a:solidFill>
              </a:rPr>
              <a:t>-100</a:t>
            </a:r>
            <a:endParaRPr lang="en-US" sz="3200" b="1" dirty="0">
              <a:solidFill>
                <a:srgbClr val="FF0000"/>
              </a:solidFill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7621800" y="3812602"/>
            <a:ext cx="1051066" cy="847373"/>
          </a:xfrm>
          <a:prstGeom prst="rect">
            <a:avLst/>
          </a:prstGeom>
          <a:solidFill>
            <a:schemeClr val="tx1">
              <a:lumMod val="7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8702373" y="3812422"/>
            <a:ext cx="1051066" cy="847373"/>
          </a:xfrm>
          <a:prstGeom prst="rect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rgbClr val="00B0F0"/>
                </a:solidFill>
              </a:rPr>
              <a:t>Agent</a:t>
            </a:r>
            <a:endParaRPr lang="en-US" sz="2000" b="1" dirty="0">
              <a:solidFill>
                <a:srgbClr val="00B0F0"/>
              </a:solidFill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9782227" y="3813959"/>
            <a:ext cx="1051066" cy="847373"/>
          </a:xfrm>
          <a:prstGeom prst="rect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CC00"/>
                </a:solidFill>
              </a:rPr>
              <a:t>5</a:t>
            </a:r>
            <a:endParaRPr lang="en-US" dirty="0">
              <a:solidFill>
                <a:srgbClr val="00CC00"/>
              </a:solidFill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7628529" y="2938110"/>
            <a:ext cx="1051066" cy="847373"/>
          </a:xfrm>
          <a:prstGeom prst="rect">
            <a:avLst/>
          </a:prstGeom>
          <a:solidFill>
            <a:schemeClr val="tx1">
              <a:lumMod val="7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9994061" y="4445612"/>
            <a:ext cx="575720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V="1">
            <a:off x="10569781" y="3101487"/>
            <a:ext cx="0" cy="465416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H="1">
            <a:off x="9994060" y="2237514"/>
            <a:ext cx="575721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>
            <a:off x="4598742" y="4273484"/>
            <a:ext cx="575720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 flipH="1">
            <a:off x="2410691" y="4273484"/>
            <a:ext cx="608634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 flipV="1">
            <a:off x="3836387" y="3005472"/>
            <a:ext cx="4430" cy="657446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Content Placeholder 2"/>
          <p:cNvSpPr>
            <a:spLocks noGrp="1"/>
          </p:cNvSpPr>
          <p:nvPr>
            <p:ph idx="1"/>
          </p:nvPr>
        </p:nvSpPr>
        <p:spPr>
          <a:xfrm>
            <a:off x="1278640" y="4689601"/>
            <a:ext cx="10546215" cy="426614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Even if the optimal strategy is found we will have exploration available.</a:t>
            </a:r>
          </a:p>
          <a:p>
            <a:r>
              <a:rPr lang="en-US" sz="2400" dirty="0" smtClean="0"/>
              <a:t>After learning is done we have explored all avenues we have optimal strategy [get to cheese in shortest number of steps, avoiding the cat]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7894299" y="1383343"/>
            <a:ext cx="16161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u="sng" dirty="0" smtClean="0"/>
              <a:t>Exploitation</a:t>
            </a:r>
            <a:endParaRPr lang="en-US" b="1" u="sng" dirty="0"/>
          </a:p>
        </p:txBody>
      </p:sp>
      <p:sp>
        <p:nvSpPr>
          <p:cNvPr id="57" name="TextBox 56"/>
          <p:cNvSpPr txBox="1"/>
          <p:nvPr/>
        </p:nvSpPr>
        <p:spPr>
          <a:xfrm>
            <a:off x="2535542" y="1380416"/>
            <a:ext cx="15632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u="sng" dirty="0" smtClean="0"/>
              <a:t>Exploration</a:t>
            </a:r>
            <a:endParaRPr lang="en-US" b="1" u="sng" dirty="0"/>
          </a:p>
        </p:txBody>
      </p:sp>
    </p:spTree>
    <p:extLst>
      <p:ext uri="{BB962C8B-B14F-4D97-AF65-F5344CB8AC3E}">
        <p14:creationId xmlns:p14="http://schemas.microsoft.com/office/powerpoint/2010/main" val="2842101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1952" y="269449"/>
            <a:ext cx="9404723" cy="826849"/>
          </a:xfrm>
        </p:spPr>
        <p:txBody>
          <a:bodyPr/>
          <a:lstStyle/>
          <a:p>
            <a:r>
              <a:rPr lang="en-US" sz="4800" dirty="0" smtClean="0">
                <a:solidFill>
                  <a:srgbClr val="FFFF00"/>
                </a:solidFill>
              </a:rPr>
              <a:t>Process</a:t>
            </a:r>
            <a:endParaRPr lang="en-US" sz="4800" dirty="0">
              <a:solidFill>
                <a:srgbClr val="FFFF00"/>
              </a:solidFill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3550732" y="1428824"/>
            <a:ext cx="4372453" cy="602677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/>
          <p:cNvSpPr/>
          <p:nvPr/>
        </p:nvSpPr>
        <p:spPr>
          <a:xfrm>
            <a:off x="3651747" y="1532734"/>
            <a:ext cx="1081429" cy="384453"/>
          </a:xfrm>
          <a:prstGeom prst="roundRect">
            <a:avLst/>
          </a:prstGeom>
          <a:solidFill>
            <a:srgbClr val="FFC000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bg1">
                    <a:lumMod val="95000"/>
                    <a:lumOff val="5000"/>
                  </a:schemeClr>
                </a:solidFill>
              </a:rPr>
              <a:t>Simulator</a:t>
            </a:r>
            <a:endParaRPr lang="en-US" sz="1400" b="1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6894880" y="1522328"/>
            <a:ext cx="870158" cy="415640"/>
          </a:xfrm>
          <a:prstGeom prst="round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bg1">
                    <a:lumMod val="95000"/>
                    <a:lumOff val="5000"/>
                  </a:schemeClr>
                </a:solidFill>
              </a:rPr>
              <a:t>Learner</a:t>
            </a:r>
            <a:endParaRPr lang="en-US" sz="1400" b="1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20193" y="1548313"/>
            <a:ext cx="10438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chemeClr val="accent4">
                    <a:lumMod val="50000"/>
                  </a:schemeClr>
                </a:solidFill>
              </a:rPr>
              <a:t>transitions</a:t>
            </a:r>
            <a:endParaRPr lang="en-US" sz="1400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4920857" y="1724960"/>
            <a:ext cx="370335" cy="1"/>
          </a:xfrm>
          <a:prstGeom prst="straightConnector1">
            <a:avLst/>
          </a:prstGeom>
          <a:ln w="57150"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6393070" y="1744903"/>
            <a:ext cx="370335" cy="1"/>
          </a:xfrm>
          <a:prstGeom prst="straightConnector1">
            <a:avLst/>
          </a:prstGeom>
          <a:ln w="57150"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3108710" y="1722737"/>
            <a:ext cx="370335" cy="1"/>
          </a:xfrm>
          <a:prstGeom prst="straightConnector1">
            <a:avLst/>
          </a:prstGeom>
          <a:ln w="57150"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8024200" y="1744903"/>
            <a:ext cx="370335" cy="1"/>
          </a:xfrm>
          <a:prstGeom prst="straightConnector1">
            <a:avLst/>
          </a:prstGeom>
          <a:ln w="57150"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ounded Rectangle 10"/>
          <p:cNvSpPr/>
          <p:nvPr/>
        </p:nvSpPr>
        <p:spPr>
          <a:xfrm>
            <a:off x="1899639" y="1413971"/>
            <a:ext cx="1040824" cy="617534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tx1"/>
                </a:solidFill>
              </a:rPr>
              <a:t>Reward </a:t>
            </a:r>
          </a:p>
          <a:p>
            <a:pPr algn="ctr"/>
            <a:r>
              <a:rPr lang="en-US" sz="1400" b="1" dirty="0" smtClean="0">
                <a:solidFill>
                  <a:schemeClr val="tx1"/>
                </a:solidFill>
              </a:rPr>
              <a:t>System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8495550" y="1396799"/>
            <a:ext cx="973122" cy="696208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tx1"/>
                </a:solidFill>
              </a:rPr>
              <a:t>Strategy</a:t>
            </a: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4920857" y="2327637"/>
            <a:ext cx="2060551" cy="764153"/>
          </a:xfrm>
          <a:prstGeom prst="roundRect">
            <a:avLst/>
          </a:prstGeom>
          <a:solidFill>
            <a:schemeClr val="tx2">
              <a:lumMod val="10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 dirty="0">
              <a:solidFill>
                <a:schemeClr val="tx1"/>
              </a:solidFill>
            </a:endParaRPr>
          </a:p>
        </p:txBody>
      </p:sp>
      <p:cxnSp>
        <p:nvCxnSpPr>
          <p:cNvPr id="14" name="Curved Connector 13"/>
          <p:cNvCxnSpPr>
            <a:stCxn id="13" idx="1"/>
            <a:endCxn id="4" idx="2"/>
          </p:cNvCxnSpPr>
          <p:nvPr/>
        </p:nvCxnSpPr>
        <p:spPr>
          <a:xfrm rot="10800000">
            <a:off x="4192463" y="1917188"/>
            <a:ext cx="728395" cy="792527"/>
          </a:xfrm>
          <a:prstGeom prst="curvedConnector2">
            <a:avLst/>
          </a:prstGeom>
          <a:ln w="28575">
            <a:solidFill>
              <a:schemeClr val="bg2">
                <a:lumMod val="60000"/>
                <a:lumOff val="4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urved Connector 14"/>
          <p:cNvCxnSpPr>
            <a:stCxn id="12" idx="2"/>
            <a:endCxn id="13" idx="3"/>
          </p:cNvCxnSpPr>
          <p:nvPr/>
        </p:nvCxnSpPr>
        <p:spPr>
          <a:xfrm rot="5400000">
            <a:off x="7673407" y="1401009"/>
            <a:ext cx="616707" cy="2000703"/>
          </a:xfrm>
          <a:prstGeom prst="curvedConnector2">
            <a:avLst/>
          </a:prstGeom>
          <a:ln w="28575">
            <a:solidFill>
              <a:schemeClr val="tx1">
                <a:lumMod val="9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602687" y="2405550"/>
            <a:ext cx="8130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/>
              <a:t>Used in</a:t>
            </a:r>
            <a:endParaRPr lang="en-US" sz="1400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8550965" y="2401937"/>
            <a:ext cx="10951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/>
              <a:t>Applied to</a:t>
            </a:r>
            <a:endParaRPr lang="en-US" sz="1400" b="1" dirty="0"/>
          </a:p>
        </p:txBody>
      </p:sp>
      <p:grpSp>
        <p:nvGrpSpPr>
          <p:cNvPr id="138" name="Group 137"/>
          <p:cNvGrpSpPr/>
          <p:nvPr/>
        </p:nvGrpSpPr>
        <p:grpSpPr>
          <a:xfrm>
            <a:off x="5721902" y="4371656"/>
            <a:ext cx="2098193" cy="1821730"/>
            <a:chOff x="7016061" y="3951808"/>
            <a:chExt cx="2098193" cy="1821730"/>
          </a:xfrm>
        </p:grpSpPr>
        <p:grpSp>
          <p:nvGrpSpPr>
            <p:cNvPr id="81" name="Group 80"/>
            <p:cNvGrpSpPr/>
            <p:nvPr/>
          </p:nvGrpSpPr>
          <p:grpSpPr>
            <a:xfrm>
              <a:off x="7016061" y="3951808"/>
              <a:ext cx="1795816" cy="1444509"/>
              <a:chOff x="6761928" y="3532912"/>
              <a:chExt cx="3063998" cy="2691244"/>
            </a:xfrm>
          </p:grpSpPr>
          <p:sp>
            <p:nvSpPr>
              <p:cNvPr id="29" name="Trapezoid 28"/>
              <p:cNvSpPr/>
              <p:nvPr/>
            </p:nvSpPr>
            <p:spPr>
              <a:xfrm rot="5400000">
                <a:off x="6952840" y="3351070"/>
                <a:ext cx="2691244" cy="3054927"/>
              </a:xfrm>
              <a:prstGeom prst="trapezoid">
                <a:avLst>
                  <a:gd name="adj" fmla="val 36197"/>
                </a:avLst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1" name="Straight Connector 30"/>
              <p:cNvCxnSpPr/>
              <p:nvPr/>
            </p:nvCxnSpPr>
            <p:spPr>
              <a:xfrm>
                <a:off x="6761928" y="4360660"/>
                <a:ext cx="3054928" cy="29748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>
              <a:xfrm>
                <a:off x="6761928" y="4618332"/>
                <a:ext cx="3054928" cy="155582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>
              <a:xfrm flipV="1">
                <a:off x="6780068" y="5036935"/>
                <a:ext cx="3036788" cy="241044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>
              <a:xfrm flipV="1">
                <a:off x="6780068" y="5163122"/>
                <a:ext cx="3045858" cy="543381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>
              <a:xfrm flipV="1">
                <a:off x="6780068" y="4888771"/>
                <a:ext cx="3036788" cy="9811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/>
              <p:cNvCxnSpPr/>
              <p:nvPr/>
            </p:nvCxnSpPr>
            <p:spPr>
              <a:xfrm>
                <a:off x="6761928" y="3965879"/>
                <a:ext cx="3050393" cy="573807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/>
            </p:nvCxnSpPr>
            <p:spPr>
              <a:xfrm>
                <a:off x="7358575" y="3719945"/>
                <a:ext cx="0" cy="2296391"/>
              </a:xfrm>
              <a:prstGeom prst="line">
                <a:avLst/>
              </a:prstGeom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/>
            </p:nvCxnSpPr>
            <p:spPr>
              <a:xfrm>
                <a:off x="7845136" y="3838685"/>
                <a:ext cx="0" cy="2042570"/>
              </a:xfrm>
              <a:prstGeom prst="line">
                <a:avLst/>
              </a:prstGeom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/>
              <p:cNvCxnSpPr>
                <a:endCxn id="29" idx="3"/>
              </p:cNvCxnSpPr>
              <p:nvPr/>
            </p:nvCxnSpPr>
            <p:spPr>
              <a:xfrm>
                <a:off x="8298462" y="4009261"/>
                <a:ext cx="0" cy="1727820"/>
              </a:xfrm>
              <a:prstGeom prst="line">
                <a:avLst/>
              </a:prstGeom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/>
            </p:nvCxnSpPr>
            <p:spPr>
              <a:xfrm>
                <a:off x="8809839" y="4194830"/>
                <a:ext cx="12043" cy="1374697"/>
              </a:xfrm>
              <a:prstGeom prst="line">
                <a:avLst/>
              </a:prstGeom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/>
              <p:nvPr/>
            </p:nvCxnSpPr>
            <p:spPr>
              <a:xfrm>
                <a:off x="9329384" y="4360660"/>
                <a:ext cx="12043" cy="1074152"/>
              </a:xfrm>
              <a:prstGeom prst="line">
                <a:avLst/>
              </a:prstGeom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2" name="Group 81"/>
            <p:cNvGrpSpPr/>
            <p:nvPr/>
          </p:nvGrpSpPr>
          <p:grpSpPr>
            <a:xfrm>
              <a:off x="7147412" y="4140419"/>
              <a:ext cx="1795816" cy="1444509"/>
              <a:chOff x="6761928" y="3532912"/>
              <a:chExt cx="3063998" cy="2691244"/>
            </a:xfrm>
          </p:grpSpPr>
          <p:sp>
            <p:nvSpPr>
              <p:cNvPr id="83" name="Trapezoid 82"/>
              <p:cNvSpPr/>
              <p:nvPr/>
            </p:nvSpPr>
            <p:spPr>
              <a:xfrm rot="5400000">
                <a:off x="6952840" y="3351070"/>
                <a:ext cx="2691244" cy="3054927"/>
              </a:xfrm>
              <a:prstGeom prst="trapezoid">
                <a:avLst>
                  <a:gd name="adj" fmla="val 36197"/>
                </a:avLst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4" name="Straight Connector 83"/>
              <p:cNvCxnSpPr/>
              <p:nvPr/>
            </p:nvCxnSpPr>
            <p:spPr>
              <a:xfrm>
                <a:off x="6761928" y="4360660"/>
                <a:ext cx="3054928" cy="29748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/>
            </p:nvCxnSpPr>
            <p:spPr>
              <a:xfrm>
                <a:off x="6761928" y="4618332"/>
                <a:ext cx="3054928" cy="155582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/>
            </p:nvCxnSpPr>
            <p:spPr>
              <a:xfrm flipV="1">
                <a:off x="6780068" y="5036935"/>
                <a:ext cx="3036788" cy="241044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/>
            </p:nvCxnSpPr>
            <p:spPr>
              <a:xfrm flipV="1">
                <a:off x="6780068" y="5163122"/>
                <a:ext cx="3045858" cy="543381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/>
            </p:nvCxnSpPr>
            <p:spPr>
              <a:xfrm flipV="1">
                <a:off x="6780068" y="4888771"/>
                <a:ext cx="3036788" cy="9811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/>
            </p:nvCxnSpPr>
            <p:spPr>
              <a:xfrm>
                <a:off x="6761928" y="3965879"/>
                <a:ext cx="3050393" cy="573807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/>
            </p:nvCxnSpPr>
            <p:spPr>
              <a:xfrm>
                <a:off x="7358575" y="3719945"/>
                <a:ext cx="0" cy="2296391"/>
              </a:xfrm>
              <a:prstGeom prst="line">
                <a:avLst/>
              </a:prstGeom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/>
            </p:nvCxnSpPr>
            <p:spPr>
              <a:xfrm>
                <a:off x="7845136" y="3838685"/>
                <a:ext cx="0" cy="2042570"/>
              </a:xfrm>
              <a:prstGeom prst="line">
                <a:avLst/>
              </a:prstGeom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>
                <a:endCxn id="83" idx="3"/>
              </p:cNvCxnSpPr>
              <p:nvPr/>
            </p:nvCxnSpPr>
            <p:spPr>
              <a:xfrm>
                <a:off x="8298462" y="4009261"/>
                <a:ext cx="0" cy="1727820"/>
              </a:xfrm>
              <a:prstGeom prst="line">
                <a:avLst/>
              </a:prstGeom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/>
              <p:cNvCxnSpPr/>
              <p:nvPr/>
            </p:nvCxnSpPr>
            <p:spPr>
              <a:xfrm>
                <a:off x="8809839" y="4194830"/>
                <a:ext cx="12043" cy="1374697"/>
              </a:xfrm>
              <a:prstGeom prst="line">
                <a:avLst/>
              </a:prstGeom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/>
              <p:nvPr/>
            </p:nvCxnSpPr>
            <p:spPr>
              <a:xfrm>
                <a:off x="9329384" y="4360660"/>
                <a:ext cx="12043" cy="1074152"/>
              </a:xfrm>
              <a:prstGeom prst="line">
                <a:avLst/>
              </a:prstGeom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5" name="Group 94"/>
            <p:cNvGrpSpPr/>
            <p:nvPr/>
          </p:nvGrpSpPr>
          <p:grpSpPr>
            <a:xfrm>
              <a:off x="7318438" y="4329029"/>
              <a:ext cx="1795816" cy="1444509"/>
              <a:chOff x="6761928" y="3532912"/>
              <a:chExt cx="3063998" cy="2691244"/>
            </a:xfrm>
          </p:grpSpPr>
          <p:sp>
            <p:nvSpPr>
              <p:cNvPr id="96" name="Trapezoid 95"/>
              <p:cNvSpPr/>
              <p:nvPr/>
            </p:nvSpPr>
            <p:spPr>
              <a:xfrm rot="5400000">
                <a:off x="6952840" y="3351070"/>
                <a:ext cx="2691244" cy="3054927"/>
              </a:xfrm>
              <a:prstGeom prst="trapezoid">
                <a:avLst>
                  <a:gd name="adj" fmla="val 36197"/>
                </a:avLst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97" name="Straight Connector 96"/>
              <p:cNvCxnSpPr/>
              <p:nvPr/>
            </p:nvCxnSpPr>
            <p:spPr>
              <a:xfrm>
                <a:off x="6761928" y="4360660"/>
                <a:ext cx="3054928" cy="29748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/>
            </p:nvCxnSpPr>
            <p:spPr>
              <a:xfrm>
                <a:off x="6761928" y="4618332"/>
                <a:ext cx="3054928" cy="155582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/>
              <p:cNvCxnSpPr/>
              <p:nvPr/>
            </p:nvCxnSpPr>
            <p:spPr>
              <a:xfrm flipV="1">
                <a:off x="6780068" y="5036935"/>
                <a:ext cx="3036788" cy="241044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/>
              <p:cNvCxnSpPr/>
              <p:nvPr/>
            </p:nvCxnSpPr>
            <p:spPr>
              <a:xfrm flipV="1">
                <a:off x="6780068" y="5163122"/>
                <a:ext cx="3045858" cy="543381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/>
              <p:cNvCxnSpPr/>
              <p:nvPr/>
            </p:nvCxnSpPr>
            <p:spPr>
              <a:xfrm flipV="1">
                <a:off x="6780068" y="4888771"/>
                <a:ext cx="3036788" cy="9811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/>
              <p:cNvCxnSpPr/>
              <p:nvPr/>
            </p:nvCxnSpPr>
            <p:spPr>
              <a:xfrm>
                <a:off x="6761928" y="3965879"/>
                <a:ext cx="3050393" cy="573807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/>
              <p:nvPr/>
            </p:nvCxnSpPr>
            <p:spPr>
              <a:xfrm>
                <a:off x="7358575" y="3719945"/>
                <a:ext cx="0" cy="2296391"/>
              </a:xfrm>
              <a:prstGeom prst="line">
                <a:avLst/>
              </a:prstGeom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/>
              <p:cNvCxnSpPr/>
              <p:nvPr/>
            </p:nvCxnSpPr>
            <p:spPr>
              <a:xfrm>
                <a:off x="7845136" y="3838685"/>
                <a:ext cx="0" cy="2042570"/>
              </a:xfrm>
              <a:prstGeom prst="line">
                <a:avLst/>
              </a:prstGeom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/>
              <p:cNvCxnSpPr>
                <a:endCxn id="96" idx="3"/>
              </p:cNvCxnSpPr>
              <p:nvPr/>
            </p:nvCxnSpPr>
            <p:spPr>
              <a:xfrm>
                <a:off x="8298462" y="4009261"/>
                <a:ext cx="0" cy="1727820"/>
              </a:xfrm>
              <a:prstGeom prst="line">
                <a:avLst/>
              </a:prstGeom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Connector 105"/>
              <p:cNvCxnSpPr/>
              <p:nvPr/>
            </p:nvCxnSpPr>
            <p:spPr>
              <a:xfrm>
                <a:off x="8809839" y="4194830"/>
                <a:ext cx="12043" cy="1374697"/>
              </a:xfrm>
              <a:prstGeom prst="line">
                <a:avLst/>
              </a:prstGeom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/>
              <p:cNvCxnSpPr/>
              <p:nvPr/>
            </p:nvCxnSpPr>
            <p:spPr>
              <a:xfrm>
                <a:off x="9329384" y="4360660"/>
                <a:ext cx="12043" cy="1074152"/>
              </a:xfrm>
              <a:prstGeom prst="line">
                <a:avLst/>
              </a:prstGeom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11" name="Trapezoid 110"/>
          <p:cNvSpPr/>
          <p:nvPr/>
        </p:nvSpPr>
        <p:spPr>
          <a:xfrm rot="5400000">
            <a:off x="1765556" y="4696981"/>
            <a:ext cx="1444509" cy="1224693"/>
          </a:xfrm>
          <a:prstGeom prst="trapezoid">
            <a:avLst>
              <a:gd name="adj" fmla="val 36197"/>
            </a:avLst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2" name="Straight Connector 111"/>
          <p:cNvCxnSpPr/>
          <p:nvPr/>
        </p:nvCxnSpPr>
        <p:spPr>
          <a:xfrm>
            <a:off x="1870148" y="5031362"/>
            <a:ext cx="1230009" cy="9047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/>
          <p:nvPr/>
        </p:nvCxnSpPr>
        <p:spPr>
          <a:xfrm>
            <a:off x="1870148" y="5169666"/>
            <a:ext cx="1230009" cy="2811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/>
          <p:cNvCxnSpPr/>
          <p:nvPr/>
        </p:nvCxnSpPr>
        <p:spPr>
          <a:xfrm flipV="1">
            <a:off x="1880780" y="5435466"/>
            <a:ext cx="1219377" cy="8826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/>
          <p:nvPr/>
        </p:nvCxnSpPr>
        <p:spPr>
          <a:xfrm flipV="1">
            <a:off x="1880780" y="5547012"/>
            <a:ext cx="1219377" cy="20672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/>
          <p:cNvCxnSpPr>
            <a:endCxn id="111" idx="0"/>
          </p:cNvCxnSpPr>
          <p:nvPr/>
        </p:nvCxnSpPr>
        <p:spPr>
          <a:xfrm flipV="1">
            <a:off x="1880780" y="5309328"/>
            <a:ext cx="1219377" cy="5815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/>
          <p:cNvCxnSpPr/>
          <p:nvPr/>
        </p:nvCxnSpPr>
        <p:spPr>
          <a:xfrm>
            <a:off x="1870148" y="4819465"/>
            <a:ext cx="1230009" cy="23410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/>
          <p:cNvCxnSpPr/>
          <p:nvPr/>
        </p:nvCxnSpPr>
        <p:spPr>
          <a:xfrm>
            <a:off x="2219844" y="4687462"/>
            <a:ext cx="0" cy="1232574"/>
          </a:xfrm>
          <a:prstGeom prst="line">
            <a:avLst/>
          </a:prstGeom>
          <a:ln>
            <a:solidFill>
              <a:schemeClr val="bg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/>
          <p:cNvCxnSpPr>
            <a:stCxn id="111" idx="1"/>
            <a:endCxn id="111" idx="3"/>
          </p:cNvCxnSpPr>
          <p:nvPr/>
        </p:nvCxnSpPr>
        <p:spPr>
          <a:xfrm>
            <a:off x="2487810" y="4808724"/>
            <a:ext cx="0" cy="1001207"/>
          </a:xfrm>
          <a:prstGeom prst="line">
            <a:avLst/>
          </a:prstGeom>
          <a:ln>
            <a:solidFill>
              <a:schemeClr val="bg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/>
          <p:cNvCxnSpPr/>
          <p:nvPr/>
        </p:nvCxnSpPr>
        <p:spPr>
          <a:xfrm>
            <a:off x="2781000" y="4914974"/>
            <a:ext cx="20782" cy="782849"/>
          </a:xfrm>
          <a:prstGeom prst="line">
            <a:avLst/>
          </a:prstGeom>
          <a:ln>
            <a:solidFill>
              <a:schemeClr val="bg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TextBox 122"/>
          <p:cNvSpPr txBox="1"/>
          <p:nvPr/>
        </p:nvSpPr>
        <p:spPr>
          <a:xfrm>
            <a:off x="612211" y="3789704"/>
            <a:ext cx="4099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Grid Implementation from scratch</a:t>
            </a:r>
            <a:endParaRPr lang="en-US" dirty="0"/>
          </a:p>
        </p:txBody>
      </p:sp>
      <p:sp>
        <p:nvSpPr>
          <p:cNvPr id="137" name="TextBox 136"/>
          <p:cNvSpPr txBox="1"/>
          <p:nvPr/>
        </p:nvSpPr>
        <p:spPr>
          <a:xfrm>
            <a:off x="5603817" y="3993132"/>
            <a:ext cx="2241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Flatten out 3D grid</a:t>
            </a:r>
            <a:endParaRPr lang="en-US" dirty="0"/>
          </a:p>
        </p:txBody>
      </p:sp>
      <p:sp>
        <p:nvSpPr>
          <p:cNvPr id="139" name="TextBox 138"/>
          <p:cNvSpPr txBox="1"/>
          <p:nvPr/>
        </p:nvSpPr>
        <p:spPr>
          <a:xfrm>
            <a:off x="1196360" y="3367087"/>
            <a:ext cx="26901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u="sng" dirty="0" smtClean="0">
                <a:solidFill>
                  <a:schemeClr val="accent3"/>
                </a:solidFill>
              </a:rPr>
              <a:t>First</a:t>
            </a:r>
            <a:r>
              <a:rPr lang="en-US" sz="2000" u="sng" dirty="0" smtClean="0">
                <a:solidFill>
                  <a:schemeClr val="accent3"/>
                </a:solidFill>
              </a:rPr>
              <a:t> Implementation</a:t>
            </a:r>
            <a:endParaRPr lang="en-US" sz="2000" u="sng" dirty="0">
              <a:solidFill>
                <a:schemeClr val="accent3"/>
              </a:solidFill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7069376" y="3384476"/>
            <a:ext cx="31822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u="sng" dirty="0" smtClean="0">
                <a:solidFill>
                  <a:schemeClr val="accent3"/>
                </a:solidFill>
              </a:rPr>
              <a:t>Second</a:t>
            </a:r>
            <a:r>
              <a:rPr lang="en-US" sz="2000" u="sng" dirty="0" smtClean="0">
                <a:solidFill>
                  <a:schemeClr val="accent3"/>
                </a:solidFill>
              </a:rPr>
              <a:t> Implementation</a:t>
            </a:r>
            <a:endParaRPr lang="en-US" sz="2000" u="sng" dirty="0">
              <a:solidFill>
                <a:schemeClr val="accent3"/>
              </a:solidFill>
            </a:endParaRPr>
          </a:p>
        </p:txBody>
      </p:sp>
      <p:sp>
        <p:nvSpPr>
          <p:cNvPr id="141" name="Rectangle 140"/>
          <p:cNvSpPr/>
          <p:nvPr/>
        </p:nvSpPr>
        <p:spPr>
          <a:xfrm>
            <a:off x="8380838" y="4111791"/>
            <a:ext cx="166254" cy="2548265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Rectangle 142"/>
          <p:cNvSpPr/>
          <p:nvPr/>
        </p:nvSpPr>
        <p:spPr>
          <a:xfrm>
            <a:off x="9273870" y="4354141"/>
            <a:ext cx="134034" cy="211625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Rectangle 143"/>
          <p:cNvSpPr/>
          <p:nvPr/>
        </p:nvSpPr>
        <p:spPr>
          <a:xfrm>
            <a:off x="9457443" y="4355457"/>
            <a:ext cx="134034" cy="211625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TextBox 144"/>
          <p:cNvSpPr txBox="1"/>
          <p:nvPr/>
        </p:nvSpPr>
        <p:spPr>
          <a:xfrm>
            <a:off x="9163677" y="4019949"/>
            <a:ext cx="13773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Hidden layers</a:t>
            </a:r>
            <a:endParaRPr lang="en-US" sz="1400" b="1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46" name="TextBox 145"/>
          <p:cNvSpPr txBox="1"/>
          <p:nvPr/>
        </p:nvSpPr>
        <p:spPr>
          <a:xfrm>
            <a:off x="8251329" y="3768434"/>
            <a:ext cx="11897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Input layers</a:t>
            </a:r>
            <a:endParaRPr lang="en-US" sz="1400" b="1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grpSp>
        <p:nvGrpSpPr>
          <p:cNvPr id="154" name="Group 153"/>
          <p:cNvGrpSpPr/>
          <p:nvPr/>
        </p:nvGrpSpPr>
        <p:grpSpPr>
          <a:xfrm>
            <a:off x="10241267" y="4595222"/>
            <a:ext cx="798273" cy="1505317"/>
            <a:chOff x="10529905" y="4221890"/>
            <a:chExt cx="798273" cy="1505317"/>
          </a:xfrm>
        </p:grpSpPr>
        <p:sp>
          <p:nvSpPr>
            <p:cNvPr id="147" name="TextBox 146"/>
            <p:cNvSpPr txBox="1"/>
            <p:nvPr/>
          </p:nvSpPr>
          <p:spPr>
            <a:xfrm>
              <a:off x="10529905" y="4221890"/>
              <a:ext cx="787883" cy="338554"/>
            </a:xfrm>
            <a:prstGeom prst="rect">
              <a:avLst/>
            </a:prstGeom>
            <a:noFill/>
            <a:ln>
              <a:solidFill>
                <a:schemeClr val="bg2">
                  <a:lumMod val="20000"/>
                  <a:lumOff val="8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/>
                <a:t>Up</a:t>
              </a:r>
              <a:endParaRPr lang="en-US" dirty="0"/>
            </a:p>
          </p:txBody>
        </p:sp>
        <p:sp>
          <p:nvSpPr>
            <p:cNvPr id="148" name="TextBox 147"/>
            <p:cNvSpPr txBox="1"/>
            <p:nvPr/>
          </p:nvSpPr>
          <p:spPr>
            <a:xfrm>
              <a:off x="10533033" y="4605913"/>
              <a:ext cx="784755" cy="338554"/>
            </a:xfrm>
            <a:prstGeom prst="rect">
              <a:avLst/>
            </a:prstGeom>
            <a:noFill/>
            <a:ln>
              <a:solidFill>
                <a:schemeClr val="bg2">
                  <a:lumMod val="20000"/>
                  <a:lumOff val="8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/>
                <a:t>Down</a:t>
              </a:r>
              <a:endParaRPr lang="en-US" dirty="0"/>
            </a:p>
          </p:txBody>
        </p:sp>
        <p:sp>
          <p:nvSpPr>
            <p:cNvPr id="149" name="TextBox 148"/>
            <p:cNvSpPr txBox="1"/>
            <p:nvPr/>
          </p:nvSpPr>
          <p:spPr>
            <a:xfrm>
              <a:off x="10533032" y="4995970"/>
              <a:ext cx="795146" cy="338554"/>
            </a:xfrm>
            <a:prstGeom prst="rect">
              <a:avLst/>
            </a:prstGeom>
            <a:noFill/>
            <a:ln>
              <a:solidFill>
                <a:schemeClr val="bg2">
                  <a:lumMod val="20000"/>
                  <a:lumOff val="8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/>
                <a:t>Left</a:t>
              </a:r>
              <a:endParaRPr lang="en-US" sz="1600" dirty="0"/>
            </a:p>
          </p:txBody>
        </p:sp>
        <p:sp>
          <p:nvSpPr>
            <p:cNvPr id="150" name="TextBox 149"/>
            <p:cNvSpPr txBox="1"/>
            <p:nvPr/>
          </p:nvSpPr>
          <p:spPr>
            <a:xfrm>
              <a:off x="10540295" y="5388653"/>
              <a:ext cx="787883" cy="338554"/>
            </a:xfrm>
            <a:prstGeom prst="rect">
              <a:avLst/>
            </a:prstGeom>
            <a:noFill/>
            <a:ln>
              <a:solidFill>
                <a:schemeClr val="bg2">
                  <a:lumMod val="20000"/>
                  <a:lumOff val="8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/>
                <a:t>Right</a:t>
              </a:r>
              <a:endParaRPr lang="en-US" dirty="0"/>
            </a:p>
          </p:txBody>
        </p:sp>
      </p:grpSp>
      <p:sp>
        <p:nvSpPr>
          <p:cNvPr id="151" name="Right Arrow 150"/>
          <p:cNvSpPr/>
          <p:nvPr/>
        </p:nvSpPr>
        <p:spPr>
          <a:xfrm>
            <a:off x="7981724" y="5230495"/>
            <a:ext cx="226536" cy="202170"/>
          </a:xfrm>
          <a:prstGeom prst="rightArrow">
            <a:avLst/>
          </a:prstGeom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Right Arrow 151"/>
          <p:cNvSpPr/>
          <p:nvPr/>
        </p:nvSpPr>
        <p:spPr>
          <a:xfrm>
            <a:off x="8811926" y="5237266"/>
            <a:ext cx="226536" cy="202170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Right Arrow 152"/>
          <p:cNvSpPr/>
          <p:nvPr/>
        </p:nvSpPr>
        <p:spPr>
          <a:xfrm>
            <a:off x="9825621" y="5237266"/>
            <a:ext cx="226536" cy="202170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TextBox 154"/>
          <p:cNvSpPr txBox="1"/>
          <p:nvPr/>
        </p:nvSpPr>
        <p:spPr>
          <a:xfrm>
            <a:off x="10134682" y="4304190"/>
            <a:ext cx="9284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Decision</a:t>
            </a:r>
            <a:endParaRPr lang="en-US" sz="1600" b="1" dirty="0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56" name="TextBox 155"/>
          <p:cNvSpPr txBox="1"/>
          <p:nvPr/>
        </p:nvSpPr>
        <p:spPr>
          <a:xfrm>
            <a:off x="4891582" y="6158351"/>
            <a:ext cx="11817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rgbClr val="00B0F0"/>
                </a:solidFill>
              </a:rPr>
              <a:t>Police car</a:t>
            </a:r>
            <a:endParaRPr lang="en-US" sz="1600" b="1" dirty="0">
              <a:solidFill>
                <a:srgbClr val="00B0F0"/>
              </a:solidFill>
            </a:endParaRPr>
          </a:p>
        </p:txBody>
      </p:sp>
      <p:sp>
        <p:nvSpPr>
          <p:cNvPr id="157" name="TextBox 156"/>
          <p:cNvSpPr txBox="1"/>
          <p:nvPr/>
        </p:nvSpPr>
        <p:spPr>
          <a:xfrm>
            <a:off x="5025704" y="5914537"/>
            <a:ext cx="9092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My Car</a:t>
            </a:r>
            <a:endParaRPr lang="en-US" sz="16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8" name="TextBox 157"/>
          <p:cNvSpPr txBox="1"/>
          <p:nvPr/>
        </p:nvSpPr>
        <p:spPr>
          <a:xfrm>
            <a:off x="4602502" y="5650070"/>
            <a:ext cx="11785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rgbClr val="FFC000"/>
                </a:solidFill>
              </a:rPr>
              <a:t>Obstacles</a:t>
            </a:r>
            <a:endParaRPr lang="en-US" sz="1600" b="1" dirty="0">
              <a:solidFill>
                <a:srgbClr val="FFC000"/>
              </a:solidFill>
            </a:endParaRPr>
          </a:p>
        </p:txBody>
      </p:sp>
      <p:sp>
        <p:nvSpPr>
          <p:cNvPr id="172" name="TextBox 171"/>
          <p:cNvSpPr txBox="1"/>
          <p:nvPr/>
        </p:nvSpPr>
        <p:spPr>
          <a:xfrm>
            <a:off x="484517" y="5049213"/>
            <a:ext cx="1394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Grid States</a:t>
            </a:r>
            <a:endParaRPr lang="en-US" dirty="0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73" name="TextBox 172"/>
          <p:cNvSpPr txBox="1"/>
          <p:nvPr/>
        </p:nvSpPr>
        <p:spPr>
          <a:xfrm>
            <a:off x="1913358" y="4257007"/>
            <a:ext cx="1011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Actions</a:t>
            </a:r>
            <a:endParaRPr lang="en-US" dirty="0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2872" y="2625696"/>
            <a:ext cx="1466850" cy="433979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4862634" y="2362526"/>
            <a:ext cx="21499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Created game with</a:t>
            </a:r>
            <a:endParaRPr lang="en-US" sz="1600" dirty="0"/>
          </a:p>
        </p:txBody>
      </p:sp>
      <p:sp>
        <p:nvSpPr>
          <p:cNvPr id="108" name="TextBox 107"/>
          <p:cNvSpPr txBox="1"/>
          <p:nvPr/>
        </p:nvSpPr>
        <p:spPr>
          <a:xfrm>
            <a:off x="1864357" y="5914971"/>
            <a:ext cx="3786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rgbClr val="00B0F0"/>
                </a:solidFill>
              </a:rPr>
              <a:t>up</a:t>
            </a:r>
            <a:endParaRPr lang="en-US" sz="1600" b="1" dirty="0">
              <a:solidFill>
                <a:srgbClr val="00B0F0"/>
              </a:solidFill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2238774" y="5785530"/>
            <a:ext cx="5998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rgbClr val="00B0F0"/>
                </a:solidFill>
              </a:rPr>
              <a:t>down</a:t>
            </a:r>
            <a:endParaRPr lang="en-US" sz="1200" b="1" dirty="0">
              <a:solidFill>
                <a:srgbClr val="00B0F0"/>
              </a:solidFill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2678255" y="5678176"/>
            <a:ext cx="4090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rgbClr val="00B0F0"/>
                </a:solidFill>
              </a:rPr>
              <a:t>left</a:t>
            </a:r>
            <a:endParaRPr lang="en-US" sz="1600" b="1" dirty="0">
              <a:solidFill>
                <a:srgbClr val="00B0F0"/>
              </a:solidFill>
            </a:endParaRPr>
          </a:p>
        </p:txBody>
      </p:sp>
      <p:sp>
        <p:nvSpPr>
          <p:cNvPr id="121" name="TextBox 120"/>
          <p:cNvSpPr txBox="1"/>
          <p:nvPr/>
        </p:nvSpPr>
        <p:spPr>
          <a:xfrm>
            <a:off x="2911489" y="5556929"/>
            <a:ext cx="5116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rgbClr val="00B0F0"/>
                </a:solidFill>
              </a:rPr>
              <a:t>right</a:t>
            </a:r>
            <a:endParaRPr lang="en-US" sz="16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4521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718325" y="2762414"/>
            <a:ext cx="30644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rgbClr val="FFFF00"/>
                </a:solidFill>
              </a:rPr>
              <a:t>DEMO</a:t>
            </a:r>
            <a:endParaRPr lang="en-US" sz="28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8595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1369" y="1227551"/>
            <a:ext cx="5476642" cy="5481492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62984" y="223404"/>
            <a:ext cx="9404723" cy="1400530"/>
          </a:xfrm>
        </p:spPr>
        <p:txBody>
          <a:bodyPr/>
          <a:lstStyle/>
          <a:p>
            <a:r>
              <a:rPr lang="en-US" sz="4800" dirty="0" smtClean="0">
                <a:solidFill>
                  <a:srgbClr val="FFFF00"/>
                </a:solidFill>
              </a:rPr>
              <a:t>Training</a:t>
            </a:r>
            <a:endParaRPr lang="en-US" sz="4800" dirty="0">
              <a:solidFill>
                <a:srgbClr val="FFFF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863991" y="2306472"/>
            <a:ext cx="23644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Convention Training time</a:t>
            </a:r>
            <a:endParaRPr lang="en-US" sz="2000" dirty="0"/>
          </a:p>
        </p:txBody>
      </p:sp>
      <p:sp>
        <p:nvSpPr>
          <p:cNvPr id="4" name="Rectangle 3"/>
          <p:cNvSpPr/>
          <p:nvPr/>
        </p:nvSpPr>
        <p:spPr>
          <a:xfrm>
            <a:off x="10698818" y="2434863"/>
            <a:ext cx="1139614" cy="54864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/>
              <a:t>15 mins</a:t>
            </a:r>
            <a:endParaRPr lang="en-US" sz="20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8863993" y="4704009"/>
            <a:ext cx="18348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Updated Training time</a:t>
            </a:r>
            <a:endParaRPr lang="en-US" sz="2000" dirty="0"/>
          </a:p>
        </p:txBody>
      </p:sp>
      <p:sp>
        <p:nvSpPr>
          <p:cNvPr id="8" name="Rectangle 7"/>
          <p:cNvSpPr/>
          <p:nvPr/>
        </p:nvSpPr>
        <p:spPr>
          <a:xfrm>
            <a:off x="10704914" y="4818399"/>
            <a:ext cx="1139614" cy="548640"/>
          </a:xfrm>
          <a:prstGeom prst="rect">
            <a:avLst/>
          </a:prstGeom>
          <a:solidFill>
            <a:srgbClr val="00B050"/>
          </a:solidFill>
          <a:ln>
            <a:solidFill>
              <a:schemeClr val="tx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8</a:t>
            </a:r>
            <a:r>
              <a:rPr lang="en-US" sz="2000" b="1" dirty="0" smtClean="0"/>
              <a:t> mins</a:t>
            </a:r>
            <a:endParaRPr lang="en-US" sz="2000" b="1" dirty="0"/>
          </a:p>
        </p:txBody>
      </p:sp>
      <p:sp>
        <p:nvSpPr>
          <p:cNvPr id="10" name="Striped Right Arrow 9"/>
          <p:cNvSpPr/>
          <p:nvPr/>
        </p:nvSpPr>
        <p:spPr>
          <a:xfrm rot="5400000">
            <a:off x="9911954" y="3667314"/>
            <a:ext cx="988240" cy="402336"/>
          </a:xfrm>
          <a:prstGeom prst="stripedRightArrow">
            <a:avLst>
              <a:gd name="adj1" fmla="val 68182"/>
              <a:gd name="adj2" fmla="val 59091"/>
            </a:avLst>
          </a:prstGeom>
          <a:solidFill>
            <a:schemeClr val="tx1">
              <a:lumMod val="75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8863991" y="2306472"/>
            <a:ext cx="3084169" cy="814680"/>
          </a:xfrm>
          <a:prstGeom prst="rect">
            <a:avLst/>
          </a:prstGeom>
          <a:noFill/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8870087" y="4677816"/>
            <a:ext cx="3084169" cy="814680"/>
          </a:xfrm>
          <a:prstGeom prst="rect">
            <a:avLst/>
          </a:prstGeom>
          <a:noFill/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734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2201" y="296853"/>
            <a:ext cx="9404723" cy="1400530"/>
          </a:xfrm>
        </p:spPr>
        <p:txBody>
          <a:bodyPr/>
          <a:lstStyle/>
          <a:p>
            <a:r>
              <a:rPr lang="en-US" sz="4800" dirty="0" smtClean="0">
                <a:solidFill>
                  <a:srgbClr val="FFFF00"/>
                </a:solidFill>
              </a:rPr>
              <a:t>Static case after training</a:t>
            </a:r>
            <a:endParaRPr lang="en-US" sz="4800" dirty="0">
              <a:solidFill>
                <a:srgbClr val="FFFF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1369" y="1227553"/>
            <a:ext cx="5492998" cy="5472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100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1029" y="296854"/>
            <a:ext cx="9404723" cy="1400530"/>
          </a:xfrm>
        </p:spPr>
        <p:txBody>
          <a:bodyPr/>
          <a:lstStyle/>
          <a:p>
            <a:r>
              <a:rPr lang="en-US" sz="4800" dirty="0" smtClean="0">
                <a:solidFill>
                  <a:srgbClr val="FFFF00"/>
                </a:solidFill>
              </a:rPr>
              <a:t>Dynamic Environment Update</a:t>
            </a:r>
            <a:endParaRPr lang="en-US" sz="4800" dirty="0">
              <a:solidFill>
                <a:srgbClr val="FFFF00"/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2628035" y="1353521"/>
            <a:ext cx="6387288" cy="1163782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2801787" y="1540558"/>
            <a:ext cx="1828574" cy="789709"/>
          </a:xfrm>
          <a:prstGeom prst="roundRect">
            <a:avLst/>
          </a:prstGeom>
          <a:solidFill>
            <a:srgbClr val="FFC000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bg1">
                    <a:lumMod val="95000"/>
                    <a:lumOff val="5000"/>
                  </a:schemeClr>
                </a:solidFill>
              </a:rPr>
              <a:t>Simulator</a:t>
            </a:r>
            <a:endParaRPr lang="en-US" b="1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7200594" y="1540558"/>
            <a:ext cx="1637196" cy="789709"/>
          </a:xfrm>
          <a:prstGeom prst="round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bg1">
                    <a:lumMod val="95000"/>
                    <a:lumOff val="5000"/>
                  </a:schemeClr>
                </a:solidFill>
              </a:rPr>
              <a:t>Learner</a:t>
            </a:r>
            <a:endParaRPr lang="en-US" b="1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119060" y="1704577"/>
            <a:ext cx="16546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accent4">
                    <a:lumMod val="50000"/>
                  </a:schemeClr>
                </a:solidFill>
              </a:rPr>
              <a:t>transitions</a:t>
            </a:r>
            <a:endParaRPr lang="en-US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4745913" y="1925012"/>
            <a:ext cx="370335" cy="1"/>
          </a:xfrm>
          <a:prstGeom prst="straightConnector1">
            <a:avLst/>
          </a:prstGeom>
          <a:ln w="57150"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6741470" y="1935409"/>
            <a:ext cx="370335" cy="1"/>
          </a:xfrm>
          <a:prstGeom prst="straightConnector1">
            <a:avLst/>
          </a:prstGeom>
          <a:ln w="57150"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2142148" y="1914626"/>
            <a:ext cx="370335" cy="1"/>
          </a:xfrm>
          <a:prstGeom prst="straightConnector1">
            <a:avLst/>
          </a:prstGeom>
          <a:ln w="57150"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9104112" y="1956198"/>
            <a:ext cx="370335" cy="1"/>
          </a:xfrm>
          <a:prstGeom prst="straightConnector1">
            <a:avLst/>
          </a:prstGeom>
          <a:ln w="57150"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ounded Rectangle 11"/>
          <p:cNvSpPr/>
          <p:nvPr/>
        </p:nvSpPr>
        <p:spPr>
          <a:xfrm>
            <a:off x="362572" y="1496762"/>
            <a:ext cx="1664024" cy="750380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</a:rPr>
              <a:t>Reward </a:t>
            </a:r>
          </a:p>
          <a:p>
            <a:pPr algn="ctr"/>
            <a:r>
              <a:rPr lang="en-US" sz="2000" b="1" dirty="0" smtClean="0">
                <a:solidFill>
                  <a:schemeClr val="tx1"/>
                </a:solidFill>
              </a:rPr>
              <a:t>System</a:t>
            </a:r>
            <a:endParaRPr lang="en-US" sz="1600" b="1" dirty="0">
              <a:solidFill>
                <a:schemeClr val="tx1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9546134" y="1540558"/>
            <a:ext cx="1649689" cy="789709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</a:rPr>
              <a:t>Strategy</a:t>
            </a:r>
            <a:endParaRPr lang="en-US" sz="1600" b="1" dirty="0">
              <a:solidFill>
                <a:schemeClr val="tx1"/>
              </a:solidFill>
            </a:endParaRPr>
          </a:p>
        </p:txBody>
      </p:sp>
      <p:cxnSp>
        <p:nvCxnSpPr>
          <p:cNvPr id="14" name="Curved Connector 13"/>
          <p:cNvCxnSpPr>
            <a:endCxn id="12" idx="2"/>
          </p:cNvCxnSpPr>
          <p:nvPr/>
        </p:nvCxnSpPr>
        <p:spPr>
          <a:xfrm rot="10800000">
            <a:off x="1194585" y="2247142"/>
            <a:ext cx="3929411" cy="1524000"/>
          </a:xfrm>
          <a:prstGeom prst="curvedConnector2">
            <a:avLst/>
          </a:prstGeom>
          <a:ln w="57150">
            <a:solidFill>
              <a:schemeClr val="bg2">
                <a:lumMod val="60000"/>
                <a:lumOff val="4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urved Connector 14"/>
          <p:cNvCxnSpPr>
            <a:stCxn id="13" idx="2"/>
          </p:cNvCxnSpPr>
          <p:nvPr/>
        </p:nvCxnSpPr>
        <p:spPr>
          <a:xfrm rot="5400000">
            <a:off x="7851894" y="1252054"/>
            <a:ext cx="1440873" cy="3597299"/>
          </a:xfrm>
          <a:prstGeom prst="curvedConnector2">
            <a:avLst/>
          </a:prstGeom>
          <a:ln w="57150">
            <a:solidFill>
              <a:schemeClr val="tx1">
                <a:lumMod val="9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277605" y="3640558"/>
            <a:ext cx="11961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Change</a:t>
            </a:r>
            <a:endParaRPr lang="en-US" sz="2000" b="1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3722" y="2922558"/>
            <a:ext cx="1650230" cy="1647883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8948053" y="3570045"/>
            <a:ext cx="145103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Update </a:t>
            </a:r>
          </a:p>
          <a:p>
            <a:r>
              <a:rPr lang="en-US" sz="2000" b="1" dirty="0" smtClean="0"/>
              <a:t>Opponent</a:t>
            </a:r>
            <a:endParaRPr lang="en-US" sz="2000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5749447" y="4975696"/>
            <a:ext cx="57579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 smtClean="0"/>
              <a:t>X</a:t>
            </a:r>
            <a:endParaRPr lang="en-US" sz="5000" dirty="0"/>
          </a:p>
        </p:txBody>
      </p:sp>
      <p:sp>
        <p:nvSpPr>
          <p:cNvPr id="20" name="Rounded Rectangle 19"/>
          <p:cNvSpPr/>
          <p:nvPr/>
        </p:nvSpPr>
        <p:spPr>
          <a:xfrm>
            <a:off x="112734" y="1227551"/>
            <a:ext cx="11649206" cy="374814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/>
          <p:cNvSpPr/>
          <p:nvPr/>
        </p:nvSpPr>
        <p:spPr>
          <a:xfrm>
            <a:off x="4829458" y="5850337"/>
            <a:ext cx="2415775" cy="76823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100,000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2464149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1171</TotalTime>
  <Words>1302</Words>
  <Application>Microsoft Office PowerPoint</Application>
  <PresentationFormat>Widescreen</PresentationFormat>
  <Paragraphs>272</Paragraphs>
  <Slides>23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Arial</vt:lpstr>
      <vt:lpstr>Calibri</vt:lpstr>
      <vt:lpstr>Cambria Math</vt:lpstr>
      <vt:lpstr>Century Gothic</vt:lpstr>
      <vt:lpstr>Wingdings</vt:lpstr>
      <vt:lpstr>Wingdings 3</vt:lpstr>
      <vt:lpstr>Ion</vt:lpstr>
      <vt:lpstr>Simulated Smart Car with Reinforcement Learning </vt:lpstr>
      <vt:lpstr>Motivation for using Reinforcement Learning</vt:lpstr>
      <vt:lpstr>What is Reinforcement Learning</vt:lpstr>
      <vt:lpstr>Two modes of Learning</vt:lpstr>
      <vt:lpstr>Process</vt:lpstr>
      <vt:lpstr>PowerPoint Presentation</vt:lpstr>
      <vt:lpstr>Training</vt:lpstr>
      <vt:lpstr>Static case after training</vt:lpstr>
      <vt:lpstr>Dynamic Environment Update</vt:lpstr>
      <vt:lpstr>Dynamic Environment Update</vt:lpstr>
      <vt:lpstr>Dynamic Environment Update</vt:lpstr>
      <vt:lpstr>Change Reward State  without any training</vt:lpstr>
      <vt:lpstr>Applications</vt:lpstr>
      <vt:lpstr>Maroof H. Khan</vt:lpstr>
      <vt:lpstr>PowerPoint Presentation</vt:lpstr>
      <vt:lpstr>Thanks:</vt:lpstr>
      <vt:lpstr>Further work</vt:lpstr>
      <vt:lpstr>How about dynamic situations</vt:lpstr>
      <vt:lpstr>Further Improvements   </vt:lpstr>
      <vt:lpstr>Two modes </vt:lpstr>
      <vt:lpstr>What is Reinforcement Learning</vt:lpstr>
      <vt:lpstr>Recursive Q- update</vt:lpstr>
      <vt:lpstr>Process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Simulated Smart Car</dc:title>
  <dc:creator>Maroof Khan</dc:creator>
  <cp:lastModifiedBy>Maroof Khan</cp:lastModifiedBy>
  <cp:revision>119</cp:revision>
  <dcterms:created xsi:type="dcterms:W3CDTF">2016-09-16T17:18:18Z</dcterms:created>
  <dcterms:modified xsi:type="dcterms:W3CDTF">2016-09-22T22:43:14Z</dcterms:modified>
</cp:coreProperties>
</file>